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75" r:id="rId2"/>
    <p:sldId id="292" r:id="rId3"/>
    <p:sldId id="288" r:id="rId4"/>
    <p:sldId id="290" r:id="rId5"/>
    <p:sldId id="289" r:id="rId6"/>
    <p:sldId id="259" r:id="rId7"/>
    <p:sldId id="291" r:id="rId8"/>
    <p:sldId id="293" r:id="rId9"/>
    <p:sldId id="301" r:id="rId10"/>
    <p:sldId id="267" r:id="rId11"/>
    <p:sldId id="279" r:id="rId12"/>
    <p:sldId id="280" r:id="rId13"/>
    <p:sldId id="258" r:id="rId14"/>
    <p:sldId id="297" r:id="rId15"/>
    <p:sldId id="299" r:id="rId16"/>
    <p:sldId id="276" r:id="rId17"/>
    <p:sldId id="300" r:id="rId18"/>
    <p:sldId id="268" r:id="rId19"/>
    <p:sldId id="265" r:id="rId20"/>
  </p:sldIdLst>
  <p:sldSz cx="18288000" cy="10287000"/>
  <p:notesSz cx="6858000" cy="9144000"/>
  <p:embeddedFontLst>
    <p:embeddedFont>
      <p:font typeface="Paytone One" panose="020B0604020202020204" charset="0"/>
      <p:regular r:id="rId22"/>
    </p:embeddedFont>
    <p:embeddedFont>
      <p:font typeface="Quicksand Bold" panose="020B0604020202020204" charset="0"/>
      <p:regular r:id="rId23"/>
    </p:embeddedFont>
    <p:embeddedFont>
      <p:font typeface="Calibri" panose="020F0502020204030204" pitchFamily="34" charset="0"/>
      <p:regular r:id="rId24"/>
      <p:bold r:id="rId25"/>
      <p:italic r:id="rId26"/>
      <p:boldItalic r:id="rId27"/>
    </p:embeddedFont>
    <p:embeddedFont>
      <p:font typeface="Roboto" panose="020B060402020202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5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F102E-590A-4633-BE3D-5655A3F5D198}" type="datetimeFigureOut">
              <a:rPr lang="en-US" smtClean="0"/>
              <a:t>11/19/2023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1E912-F57A-42C7-8232-299F4D806AC8}" type="slidenum">
              <a:rPr lang="en-US" smtClean="0"/>
              <a:t>‹#›</a:t>
            </a:fld>
            <a:endParaRPr lang="en-US"/>
          </a:p>
        </p:txBody>
      </p:sp>
    </p:spTree>
    <p:extLst>
      <p:ext uri="{BB962C8B-B14F-4D97-AF65-F5344CB8AC3E}">
        <p14:creationId xmlns:p14="http://schemas.microsoft.com/office/powerpoint/2010/main" val="183686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91E912-F57A-42C7-8232-299F4D806AC8}" type="slidenum">
              <a:rPr lang="en-US" smtClean="0"/>
              <a:t>4</a:t>
            </a:fld>
            <a:endParaRPr lang="en-US"/>
          </a:p>
        </p:txBody>
      </p:sp>
    </p:spTree>
    <p:extLst>
      <p:ext uri="{BB962C8B-B14F-4D97-AF65-F5344CB8AC3E}">
        <p14:creationId xmlns:p14="http://schemas.microsoft.com/office/powerpoint/2010/main" val="205855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5.svg"/><Relationship Id="rId10" Type="http://schemas.openxmlformats.org/officeDocument/2006/relationships/image" Target="../media/image70.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CE20CF45-0C14-0325-495A-21E4C44D21B1}"/>
              </a:ext>
            </a:extLst>
          </p:cNvPr>
          <p:cNvGrpSpPr/>
          <p:nvPr/>
        </p:nvGrpSpPr>
        <p:grpSpPr>
          <a:xfrm>
            <a:off x="2718167" y="0"/>
            <a:ext cx="13034450" cy="1697034"/>
            <a:chOff x="5881254" y="0"/>
            <a:chExt cx="6615547" cy="1697034"/>
          </a:xfrm>
        </p:grpSpPr>
        <p:grpSp>
          <p:nvGrpSpPr>
            <p:cNvPr id="15" name="Group 5">
              <a:extLst>
                <a:ext uri="{FF2B5EF4-FFF2-40B4-BE49-F238E27FC236}">
                  <a16:creationId xmlns:a16="http://schemas.microsoft.com/office/drawing/2014/main" id="{2FAE8DF3-BC3E-DA05-0208-F1E862E60096}"/>
                </a:ext>
              </a:extLst>
            </p:cNvPr>
            <p:cNvGrpSpPr/>
            <p:nvPr/>
          </p:nvGrpSpPr>
          <p:grpSpPr>
            <a:xfrm>
              <a:off x="5881254" y="122120"/>
              <a:ext cx="6615547" cy="1574914"/>
              <a:chOff x="-30027" y="-38100"/>
              <a:chExt cx="2205831" cy="414792"/>
            </a:xfrm>
          </p:grpSpPr>
          <p:sp>
            <p:nvSpPr>
              <p:cNvPr id="18" name="Freeform 6">
                <a:extLst>
                  <a:ext uri="{FF2B5EF4-FFF2-40B4-BE49-F238E27FC236}">
                    <a16:creationId xmlns:a16="http://schemas.microsoft.com/office/drawing/2014/main" id="{294153DF-76E1-9A75-CE10-61DFD7054C96}"/>
                  </a:ext>
                </a:extLst>
              </p:cNvPr>
              <p:cNvSpPr/>
              <p:nvPr/>
            </p:nvSpPr>
            <p:spPr>
              <a:xfrm>
                <a:off x="-30027"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US"/>
              </a:p>
            </p:txBody>
          </p:sp>
          <p:sp>
            <p:nvSpPr>
              <p:cNvPr id="19" name="TextBox 7">
                <a:extLst>
                  <a:ext uri="{FF2B5EF4-FFF2-40B4-BE49-F238E27FC236}">
                    <a16:creationId xmlns:a16="http://schemas.microsoft.com/office/drawing/2014/main" id="{13AFC9A2-982B-4B69-EBE8-CC2C76DF37C0}"/>
                  </a:ext>
                </a:extLst>
              </p:cNvPr>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2" name="TextBox 4">
              <a:extLst>
                <a:ext uri="{FF2B5EF4-FFF2-40B4-BE49-F238E27FC236}">
                  <a16:creationId xmlns:a16="http://schemas.microsoft.com/office/drawing/2014/main" id="{F616670B-F2EB-D113-4A81-DA8820AD21FD}"/>
                </a:ext>
              </a:extLst>
            </p:cNvPr>
            <p:cNvSpPr txBox="1"/>
            <p:nvPr/>
          </p:nvSpPr>
          <p:spPr>
            <a:xfrm>
              <a:off x="6151419" y="0"/>
              <a:ext cx="6345382" cy="1386662"/>
            </a:xfrm>
            <a:prstGeom prst="rect">
              <a:avLst/>
            </a:prstGeom>
          </p:spPr>
          <p:txBody>
            <a:bodyPr wrap="square" lIns="0" tIns="0" rIns="0" bIns="0" rtlCol="0" anchor="t">
              <a:spAutoFit/>
            </a:bodyPr>
            <a:lstStyle/>
            <a:p>
              <a:pPr algn="ctr">
                <a:lnSpc>
                  <a:spcPts val="12880"/>
                </a:lnSpc>
              </a:pPr>
              <a:r>
                <a:rPr lang="en-US" sz="4600" dirty="0" smtClean="0">
                  <a:solidFill>
                    <a:schemeClr val="bg1"/>
                  </a:solidFill>
                  <a:latin typeface="Paytone One Bold"/>
                </a:rPr>
                <a:t>TRADITIONAL CIPHERS</a:t>
              </a:r>
              <a:endParaRPr lang="en-US" sz="4600" dirty="0">
                <a:solidFill>
                  <a:schemeClr val="bg1"/>
                </a:solidFill>
                <a:latin typeface="Paytone One Bold"/>
              </a:endParaRPr>
            </a:p>
          </p:txBody>
        </p:sp>
      </p:grpSp>
      <p:sp>
        <p:nvSpPr>
          <p:cNvPr id="6" name="TextBox 4">
            <a:extLst>
              <a:ext uri="{FF2B5EF4-FFF2-40B4-BE49-F238E27FC236}">
                <a16:creationId xmlns:a16="http://schemas.microsoft.com/office/drawing/2014/main" id="{F8EAEC8D-3890-24BE-9E84-2EB2F9B1EA6B}"/>
              </a:ext>
            </a:extLst>
          </p:cNvPr>
          <p:cNvSpPr txBox="1"/>
          <p:nvPr/>
        </p:nvSpPr>
        <p:spPr>
          <a:xfrm>
            <a:off x="7391400" y="5745404"/>
            <a:ext cx="10134600" cy="1654299"/>
          </a:xfrm>
          <a:prstGeom prst="rect">
            <a:avLst/>
          </a:prstGeom>
        </p:spPr>
        <p:txBody>
          <a:bodyPr wrap="square" lIns="0" tIns="0" rIns="0" bIns="0" rtlCol="0" anchor="t">
            <a:spAutoFit/>
          </a:bodyPr>
          <a:lstStyle/>
          <a:p>
            <a:pPr>
              <a:lnSpc>
                <a:spcPts val="12880"/>
              </a:lnSpc>
            </a:pPr>
            <a:r>
              <a:rPr lang="en-US" sz="4400" dirty="0">
                <a:solidFill>
                  <a:srgbClr val="AD5545"/>
                </a:solidFill>
                <a:latin typeface="Paytone One Bold"/>
              </a:rPr>
              <a:t> </a:t>
            </a:r>
            <a:r>
              <a:rPr lang="en-US" sz="4400" dirty="0" smtClean="0">
                <a:solidFill>
                  <a:srgbClr val="AD5545"/>
                </a:solidFill>
                <a:latin typeface="Paytone One Bold"/>
              </a:rPr>
              <a:t>	     Võ </a:t>
            </a:r>
            <a:r>
              <a:rPr lang="en-US" sz="4400" dirty="0" err="1" smtClean="0">
                <a:solidFill>
                  <a:srgbClr val="AD5545"/>
                </a:solidFill>
                <a:latin typeface="Paytone One Bold"/>
              </a:rPr>
              <a:t>Chí</a:t>
            </a:r>
            <a:r>
              <a:rPr lang="en-US" sz="4400" dirty="0" smtClean="0">
                <a:solidFill>
                  <a:srgbClr val="AD5545"/>
                </a:solidFill>
                <a:latin typeface="Paytone One Bold"/>
              </a:rPr>
              <a:t> Khương        - 21110221</a:t>
            </a:r>
            <a:endParaRPr lang="en-US" sz="4400" dirty="0">
              <a:solidFill>
                <a:srgbClr val="AD5545"/>
              </a:solidFill>
              <a:latin typeface="Paytone One Bold"/>
            </a:endParaRPr>
          </a:p>
        </p:txBody>
      </p:sp>
      <p:sp>
        <p:nvSpPr>
          <p:cNvPr id="7" name="TextBox 4">
            <a:extLst>
              <a:ext uri="{FF2B5EF4-FFF2-40B4-BE49-F238E27FC236}">
                <a16:creationId xmlns:a16="http://schemas.microsoft.com/office/drawing/2014/main" id="{4B397BE2-74F5-2F10-9B7B-7149314FAA43}"/>
              </a:ext>
            </a:extLst>
          </p:cNvPr>
          <p:cNvSpPr txBox="1"/>
          <p:nvPr/>
        </p:nvSpPr>
        <p:spPr>
          <a:xfrm>
            <a:off x="7243762" y="6743700"/>
            <a:ext cx="10855036" cy="1369157"/>
          </a:xfrm>
          <a:prstGeom prst="rect">
            <a:avLst/>
          </a:prstGeom>
        </p:spPr>
        <p:txBody>
          <a:bodyPr wrap="square" lIns="0" tIns="0" rIns="0" bIns="0" rtlCol="0" anchor="t">
            <a:spAutoFit/>
          </a:bodyPr>
          <a:lstStyle/>
          <a:p>
            <a:pPr>
              <a:lnSpc>
                <a:spcPts val="12880"/>
              </a:lnSpc>
            </a:pPr>
            <a:r>
              <a:rPr lang="en-US" sz="4400" dirty="0" smtClean="0">
                <a:solidFill>
                  <a:srgbClr val="AD5545"/>
                </a:solidFill>
                <a:latin typeface="Paytone One Bold"/>
              </a:rPr>
              <a:t>		</a:t>
            </a:r>
            <a:r>
              <a:rPr lang="en-US" sz="4400" dirty="0" err="1" smtClean="0">
                <a:solidFill>
                  <a:srgbClr val="AD5545"/>
                </a:solidFill>
                <a:latin typeface="Paytone One Bold"/>
              </a:rPr>
              <a:t>Nguyễn</a:t>
            </a:r>
            <a:r>
              <a:rPr lang="en-US" sz="4400" dirty="0" smtClean="0">
                <a:solidFill>
                  <a:srgbClr val="AD5545"/>
                </a:solidFill>
                <a:latin typeface="Paytone One Bold"/>
              </a:rPr>
              <a:t> </a:t>
            </a:r>
            <a:r>
              <a:rPr lang="en-US" sz="4400" dirty="0" err="1" smtClean="0">
                <a:solidFill>
                  <a:srgbClr val="AD5545"/>
                </a:solidFill>
                <a:latin typeface="Paytone One Bold"/>
              </a:rPr>
              <a:t>Lương</a:t>
            </a:r>
            <a:r>
              <a:rPr lang="en-US" sz="4400" dirty="0" smtClean="0">
                <a:solidFill>
                  <a:srgbClr val="AD5545"/>
                </a:solidFill>
                <a:latin typeface="Paytone One Bold"/>
              </a:rPr>
              <a:t> </a:t>
            </a:r>
            <a:r>
              <a:rPr lang="en-US" sz="4400" dirty="0" err="1" smtClean="0">
                <a:solidFill>
                  <a:srgbClr val="AD5545"/>
                </a:solidFill>
                <a:latin typeface="Paytone One Bold"/>
              </a:rPr>
              <a:t>Huy</a:t>
            </a:r>
            <a:r>
              <a:rPr lang="en-US" sz="4400" dirty="0" smtClean="0">
                <a:solidFill>
                  <a:srgbClr val="AD5545"/>
                </a:solidFill>
                <a:latin typeface="Paytone One Bold"/>
              </a:rPr>
              <a:t>  - 21110188</a:t>
            </a:r>
            <a:endParaRPr lang="en-US" sz="4400" dirty="0">
              <a:solidFill>
                <a:srgbClr val="AD5545"/>
              </a:solidFill>
              <a:latin typeface="Paytone One Bold"/>
            </a:endParaRPr>
          </a:p>
        </p:txBody>
      </p:sp>
      <p:pic>
        <p:nvPicPr>
          <p:cNvPr id="11266" name="Picture 2" descr="Trường Đại học Sư phạm Kỹ thuật TP. HCM — Sở Khoa học và Công nghệ Thành  phố Hồ Chí Minh">
            <a:extLst>
              <a:ext uri="{FF2B5EF4-FFF2-40B4-BE49-F238E27FC236}">
                <a16:creationId xmlns:a16="http://schemas.microsoft.com/office/drawing/2014/main" id="{4582B948-7E31-B916-EB96-09275E277D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903" y="122120"/>
            <a:ext cx="1686498" cy="18042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44" y="2439863"/>
            <a:ext cx="7963056" cy="5353816"/>
          </a:xfrm>
          <a:prstGeom prst="rect">
            <a:avLst/>
          </a:prstGeom>
        </p:spPr>
      </p:pic>
      <p:sp>
        <p:nvSpPr>
          <p:cNvPr id="14" name="TextBox 4">
            <a:extLst>
              <a:ext uri="{FF2B5EF4-FFF2-40B4-BE49-F238E27FC236}">
                <a16:creationId xmlns:a16="http://schemas.microsoft.com/office/drawing/2014/main" id="{F8EAEC8D-3890-24BE-9E84-2EB2F9B1EA6B}"/>
              </a:ext>
            </a:extLst>
          </p:cNvPr>
          <p:cNvSpPr txBox="1"/>
          <p:nvPr/>
        </p:nvSpPr>
        <p:spPr>
          <a:xfrm>
            <a:off x="8382000" y="4741647"/>
            <a:ext cx="10134600" cy="1369157"/>
          </a:xfrm>
          <a:prstGeom prst="rect">
            <a:avLst/>
          </a:prstGeom>
        </p:spPr>
        <p:txBody>
          <a:bodyPr wrap="square" lIns="0" tIns="0" rIns="0" bIns="0" rtlCol="0" anchor="t">
            <a:spAutoFit/>
          </a:bodyPr>
          <a:lstStyle/>
          <a:p>
            <a:pPr algn="ctr">
              <a:lnSpc>
                <a:spcPts val="12880"/>
              </a:lnSpc>
            </a:pPr>
            <a:r>
              <a:rPr lang="en-US" sz="4400" b="1" dirty="0" err="1" smtClean="0">
                <a:solidFill>
                  <a:srgbClr val="AD5545"/>
                </a:solidFill>
                <a:latin typeface="Paytone One Bold"/>
              </a:rPr>
              <a:t>Thành</a:t>
            </a:r>
            <a:r>
              <a:rPr lang="en-US" sz="4400" b="1" dirty="0" smtClean="0">
                <a:solidFill>
                  <a:srgbClr val="AD5545"/>
                </a:solidFill>
                <a:latin typeface="Paytone One Bold"/>
              </a:rPr>
              <a:t> </a:t>
            </a:r>
            <a:r>
              <a:rPr lang="en-US" sz="4400" b="1" dirty="0" err="1" smtClean="0">
                <a:solidFill>
                  <a:srgbClr val="AD5545"/>
                </a:solidFill>
                <a:latin typeface="Paytone One Bold"/>
              </a:rPr>
              <a:t>viên</a:t>
            </a:r>
            <a:r>
              <a:rPr lang="en-US" sz="4400" b="1" dirty="0" smtClean="0">
                <a:solidFill>
                  <a:srgbClr val="AD5545"/>
                </a:solidFill>
                <a:latin typeface="Paytone One Bold"/>
              </a:rPr>
              <a:t> </a:t>
            </a:r>
            <a:r>
              <a:rPr lang="en-US" sz="4400" b="1" dirty="0" err="1" smtClean="0">
                <a:solidFill>
                  <a:srgbClr val="AD5545"/>
                </a:solidFill>
                <a:latin typeface="Paytone One Bold"/>
              </a:rPr>
              <a:t>nhóm</a:t>
            </a:r>
            <a:endParaRPr lang="en-US" sz="4400" b="1" dirty="0">
              <a:solidFill>
                <a:srgbClr val="AD5545"/>
              </a:solidFill>
              <a:latin typeface="Paytone One Bold"/>
            </a:endParaRPr>
          </a:p>
        </p:txBody>
      </p:sp>
    </p:spTree>
    <p:extLst>
      <p:ext uri="{BB962C8B-B14F-4D97-AF65-F5344CB8AC3E}">
        <p14:creationId xmlns:p14="http://schemas.microsoft.com/office/powerpoint/2010/main" val="211839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59892"/>
            <a:ext cx="16230600" cy="4547872"/>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US"/>
            </a:p>
          </p:txBody>
        </p:sp>
        <p:sp>
          <p:nvSpPr>
            <p:cNvPr id="4"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63775">
            <a:off x="729149" y="2068980"/>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362200" y="3700805"/>
            <a:ext cx="14131072" cy="1923604"/>
          </a:xfrm>
          <a:prstGeom prst="rect">
            <a:avLst/>
          </a:prstGeom>
        </p:spPr>
        <p:txBody>
          <a:bodyPr lIns="0" tIns="0" rIns="0" bIns="0" rtlCol="0" anchor="t">
            <a:spAutoFit/>
          </a:bodyPr>
          <a:lstStyle/>
          <a:p>
            <a:pPr algn="just">
              <a:lnSpc>
                <a:spcPts val="5040"/>
              </a:lnSpc>
            </a:pPr>
            <a:r>
              <a:rPr lang="vi-VN" sz="4800" dirty="0">
                <a:solidFill>
                  <a:srgbClr val="333333"/>
                </a:solidFill>
                <a:latin typeface="RobotoCondensed"/>
              </a:rPr>
              <a:t>Thuật toán này được tạo nên từ nhiều thuật toán thay thế đơn. Phương pháp thay thế có thể thay đổi trong phạm vi một thông điệp.</a:t>
            </a:r>
            <a:endParaRPr lang="en-US" sz="4800" dirty="0">
              <a:solidFill>
                <a:srgbClr val="000000"/>
              </a:solidFill>
              <a:latin typeface="Quicksand Bold"/>
            </a:endParaRPr>
          </a:p>
        </p:txBody>
      </p:sp>
      <p:sp>
        <p:nvSpPr>
          <p:cNvPr id="11" name="TextBox 4">
            <a:extLst>
              <a:ext uri="{FF2B5EF4-FFF2-40B4-BE49-F238E27FC236}">
                <a16:creationId xmlns:a16="http://schemas.microsoft.com/office/drawing/2014/main" id="{98671FBD-5DF3-DA94-E381-F55011204788}"/>
              </a:ext>
            </a:extLst>
          </p:cNvPr>
          <p:cNvSpPr txBox="1"/>
          <p:nvPr/>
        </p:nvSpPr>
        <p:spPr>
          <a:xfrm>
            <a:off x="1828800" y="372999"/>
            <a:ext cx="15790006" cy="1654299"/>
          </a:xfrm>
          <a:prstGeom prst="rect">
            <a:avLst/>
          </a:prstGeom>
        </p:spPr>
        <p:txBody>
          <a:bodyPr wrap="square" lIns="0" tIns="0" rIns="0" bIns="0" rtlCol="0" anchor="t">
            <a:spAutoFit/>
          </a:bodyPr>
          <a:lstStyle/>
          <a:p>
            <a:pPr algn="ctr">
              <a:lnSpc>
                <a:spcPts val="12880"/>
              </a:lnSpc>
            </a:pPr>
            <a:r>
              <a:rPr lang="en-US" sz="6900" dirty="0" smtClean="0">
                <a:solidFill>
                  <a:srgbClr val="AD5545"/>
                </a:solidFill>
                <a:latin typeface="Paytone One Bold"/>
              </a:rPr>
              <a:t>Polyalphabetic </a:t>
            </a:r>
            <a:r>
              <a:rPr lang="en-US" sz="6900" dirty="0">
                <a:solidFill>
                  <a:srgbClr val="AD5545"/>
                </a:solidFill>
                <a:latin typeface="Paytone One Bold"/>
              </a:rPr>
              <a:t>S</a:t>
            </a:r>
            <a:r>
              <a:rPr lang="en-US" sz="6900" dirty="0" smtClean="0">
                <a:solidFill>
                  <a:srgbClr val="AD5545"/>
                </a:solidFill>
                <a:latin typeface="Paytone One Bold"/>
              </a:rPr>
              <a:t>ubstitution </a:t>
            </a:r>
            <a:r>
              <a:rPr lang="en-US" sz="6900" dirty="0">
                <a:solidFill>
                  <a:srgbClr val="AD5545"/>
                </a:solidFill>
                <a:latin typeface="Paytone One Bold"/>
              </a:rPr>
              <a:t>C</a:t>
            </a:r>
            <a:r>
              <a:rPr lang="en-US" sz="6900" dirty="0" smtClean="0">
                <a:solidFill>
                  <a:srgbClr val="AD5545"/>
                </a:solidFill>
                <a:latin typeface="Paytone One Bold"/>
              </a:rPr>
              <a:t>ipher</a:t>
            </a:r>
            <a:endParaRPr lang="en-US" sz="6900" dirty="0">
              <a:solidFill>
                <a:srgbClr val="AD5545"/>
              </a:solidFill>
              <a:latin typeface="Paytone One Bold"/>
            </a:endParaRPr>
          </a:p>
        </p:txBody>
      </p:sp>
    </p:spTree>
    <p:extLst>
      <p:ext uri="{BB962C8B-B14F-4D97-AF65-F5344CB8AC3E}">
        <p14:creationId xmlns:p14="http://schemas.microsoft.com/office/powerpoint/2010/main" val="47256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492" y="419100"/>
            <a:ext cx="18126075" cy="8181975"/>
          </a:xfrm>
          <a:prstGeom prst="rect">
            <a:avLst/>
          </a:prstGeom>
        </p:spPr>
      </p:pic>
    </p:spTree>
    <p:extLst>
      <p:ext uri="{BB962C8B-B14F-4D97-AF65-F5344CB8AC3E}">
        <p14:creationId xmlns:p14="http://schemas.microsoft.com/office/powerpoint/2010/main" val="422765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699" y="2064458"/>
            <a:ext cx="16230600" cy="7727242"/>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US"/>
            </a:p>
          </p:txBody>
        </p:sp>
        <p:sp>
          <p:nvSpPr>
            <p:cNvPr id="4"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447800" y="2476500"/>
            <a:ext cx="15599936" cy="1923604"/>
          </a:xfrm>
          <a:prstGeom prst="rect">
            <a:avLst/>
          </a:prstGeom>
        </p:spPr>
        <p:txBody>
          <a:bodyPr wrap="square" lIns="0" tIns="0" rIns="0" bIns="0" rtlCol="0" anchor="t">
            <a:spAutoFit/>
          </a:bodyPr>
          <a:lstStyle/>
          <a:p>
            <a:pPr algn="just">
              <a:lnSpc>
                <a:spcPts val="5040"/>
              </a:lnSpc>
            </a:pPr>
            <a:r>
              <a:rPr lang="en-US" sz="3800" u="sng" dirty="0" smtClean="0">
                <a:solidFill>
                  <a:srgbClr val="333333"/>
                </a:solidFill>
                <a:latin typeface="Roboto" panose="020F0502020204030204" pitchFamily="2" charset="0"/>
              </a:rPr>
              <a:t>Example</a:t>
            </a:r>
            <a:r>
              <a:rPr lang="en-US" sz="3800" dirty="0" smtClean="0">
                <a:solidFill>
                  <a:srgbClr val="333333"/>
                </a:solidFill>
                <a:latin typeface="Roboto" panose="020F0502020204030204" pitchFamily="2" charset="0"/>
              </a:rPr>
              <a:t>: Keyword </a:t>
            </a:r>
            <a:r>
              <a:rPr lang="en-US" sz="3800" dirty="0">
                <a:solidFill>
                  <a:srgbClr val="333333"/>
                </a:solidFill>
                <a:latin typeface="Roboto" panose="020F0502020204030204" pitchFamily="2" charset="0"/>
              </a:rPr>
              <a:t>Shift </a:t>
            </a:r>
            <a:r>
              <a:rPr lang="en-US" sz="3800" dirty="0" smtClean="0">
                <a:solidFill>
                  <a:srgbClr val="333333"/>
                </a:solidFill>
                <a:latin typeface="Roboto" panose="020F0502020204030204" pitchFamily="2" charset="0"/>
              </a:rPr>
              <a:t>Cipher </a:t>
            </a:r>
            <a:r>
              <a:rPr lang="vi-VN" sz="3800" dirty="0">
                <a:solidFill>
                  <a:srgbClr val="333333"/>
                </a:solidFill>
                <a:latin typeface="Roboto" panose="020F0502020204030204" pitchFamily="2" charset="0"/>
              </a:rPr>
              <a:t>dùng key là một nhóm các kí tự, dịch chuyển bảng chữ cái sang phải k bước bằng với độ dài của key, loại bỏ các kí tự được dùng làm key.</a:t>
            </a:r>
            <a:endParaRPr lang="en-US" sz="3800" dirty="0">
              <a:solidFill>
                <a:srgbClr val="000000"/>
              </a:solidFill>
              <a:latin typeface="Quicksand Bold"/>
            </a:endParaRPr>
          </a:p>
        </p:txBody>
      </p:sp>
      <p:sp>
        <p:nvSpPr>
          <p:cNvPr id="11" name="TextBox 4">
            <a:extLst>
              <a:ext uri="{FF2B5EF4-FFF2-40B4-BE49-F238E27FC236}">
                <a16:creationId xmlns:a16="http://schemas.microsoft.com/office/drawing/2014/main" id="{98671FBD-5DF3-DA94-E381-F55011204788}"/>
              </a:ext>
            </a:extLst>
          </p:cNvPr>
          <p:cNvSpPr txBox="1"/>
          <p:nvPr/>
        </p:nvSpPr>
        <p:spPr>
          <a:xfrm>
            <a:off x="2299406" y="226987"/>
            <a:ext cx="13689187" cy="1654299"/>
          </a:xfrm>
          <a:prstGeom prst="rect">
            <a:avLst/>
          </a:prstGeom>
        </p:spPr>
        <p:txBody>
          <a:bodyPr wrap="square" lIns="0" tIns="0" rIns="0" bIns="0" rtlCol="0" anchor="t">
            <a:spAutoFit/>
          </a:bodyPr>
          <a:lstStyle/>
          <a:p>
            <a:pPr algn="ctr">
              <a:lnSpc>
                <a:spcPts val="12880"/>
              </a:lnSpc>
            </a:pPr>
            <a:r>
              <a:rPr lang="en-US" sz="6900" dirty="0">
                <a:solidFill>
                  <a:srgbClr val="AD5545"/>
                </a:solidFill>
                <a:latin typeface="Paytone One Bold"/>
              </a:rPr>
              <a:t>Polyalphabetic </a:t>
            </a:r>
            <a:r>
              <a:rPr lang="en-US" sz="6900" dirty="0" smtClean="0">
                <a:solidFill>
                  <a:srgbClr val="AD5545"/>
                </a:solidFill>
                <a:latin typeface="Paytone One Bold"/>
              </a:rPr>
              <a:t>Substitution </a:t>
            </a:r>
            <a:r>
              <a:rPr lang="en-US" sz="6900" dirty="0">
                <a:solidFill>
                  <a:srgbClr val="AD5545"/>
                </a:solidFill>
                <a:latin typeface="Paytone One Bold"/>
              </a:rPr>
              <a:t>C</a:t>
            </a:r>
            <a:r>
              <a:rPr lang="en-US" sz="6900" dirty="0" smtClean="0">
                <a:solidFill>
                  <a:srgbClr val="AD5545"/>
                </a:solidFill>
                <a:latin typeface="Paytone One Bold"/>
              </a:rPr>
              <a:t>ipher</a:t>
            </a:r>
            <a:endParaRPr lang="en-US" sz="6900" dirty="0">
              <a:solidFill>
                <a:srgbClr val="AD5545"/>
              </a:solidFill>
              <a:latin typeface="Paytone One Bold"/>
            </a:endParaRPr>
          </a:p>
        </p:txBody>
      </p:sp>
      <p:graphicFrame>
        <p:nvGraphicFramePr>
          <p:cNvPr id="10" name="Table 9"/>
          <p:cNvGraphicFramePr>
            <a:graphicFrameLocks noGrp="1"/>
          </p:cNvGraphicFramePr>
          <p:nvPr>
            <p:extLst>
              <p:ext uri="{D42A27DB-BD31-4B8C-83A1-F6EECF244321}">
                <p14:modId xmlns:p14="http://schemas.microsoft.com/office/powerpoint/2010/main" val="2545991182"/>
              </p:ext>
            </p:extLst>
          </p:nvPr>
        </p:nvGraphicFramePr>
        <p:xfrm>
          <a:off x="1399788" y="4532020"/>
          <a:ext cx="15647947" cy="1645920"/>
        </p:xfrm>
        <a:graphic>
          <a:graphicData uri="http://schemas.openxmlformats.org/drawingml/2006/table">
            <a:tbl>
              <a:tblPr firstRow="1" firstCol="1" lastRow="1" lastCol="1" bandRow="1" bandCol="1">
                <a:tableStyleId>{5C22544A-7EE6-4342-B048-85BDC9FD1C3A}</a:tableStyleId>
              </a:tblPr>
              <a:tblGrid>
                <a:gridCol w="740418">
                  <a:extLst>
                    <a:ext uri="{9D8B030D-6E8A-4147-A177-3AD203B41FA5}">
                      <a16:colId xmlns:a16="http://schemas.microsoft.com/office/drawing/2014/main" val="1205510156"/>
                    </a:ext>
                  </a:extLst>
                </a:gridCol>
                <a:gridCol w="667699">
                  <a:extLst>
                    <a:ext uri="{9D8B030D-6E8A-4147-A177-3AD203B41FA5}">
                      <a16:colId xmlns:a16="http://schemas.microsoft.com/office/drawing/2014/main" val="1211287038"/>
                    </a:ext>
                  </a:extLst>
                </a:gridCol>
                <a:gridCol w="644560">
                  <a:extLst>
                    <a:ext uri="{9D8B030D-6E8A-4147-A177-3AD203B41FA5}">
                      <a16:colId xmlns:a16="http://schemas.microsoft.com/office/drawing/2014/main" val="3780365597"/>
                    </a:ext>
                  </a:extLst>
                </a:gridCol>
                <a:gridCol w="505732">
                  <a:extLst>
                    <a:ext uri="{9D8B030D-6E8A-4147-A177-3AD203B41FA5}">
                      <a16:colId xmlns:a16="http://schemas.microsoft.com/office/drawing/2014/main" val="2370525389"/>
                    </a:ext>
                  </a:extLst>
                </a:gridCol>
                <a:gridCol w="594979">
                  <a:extLst>
                    <a:ext uri="{9D8B030D-6E8A-4147-A177-3AD203B41FA5}">
                      <a16:colId xmlns:a16="http://schemas.microsoft.com/office/drawing/2014/main" val="3015540612"/>
                    </a:ext>
                  </a:extLst>
                </a:gridCol>
                <a:gridCol w="594979">
                  <a:extLst>
                    <a:ext uri="{9D8B030D-6E8A-4147-A177-3AD203B41FA5}">
                      <a16:colId xmlns:a16="http://schemas.microsoft.com/office/drawing/2014/main" val="2335879402"/>
                    </a:ext>
                  </a:extLst>
                </a:gridCol>
                <a:gridCol w="594979">
                  <a:extLst>
                    <a:ext uri="{9D8B030D-6E8A-4147-A177-3AD203B41FA5}">
                      <a16:colId xmlns:a16="http://schemas.microsoft.com/office/drawing/2014/main" val="2000725507"/>
                    </a:ext>
                  </a:extLst>
                </a:gridCol>
                <a:gridCol w="594979">
                  <a:extLst>
                    <a:ext uri="{9D8B030D-6E8A-4147-A177-3AD203B41FA5}">
                      <a16:colId xmlns:a16="http://schemas.microsoft.com/office/drawing/2014/main" val="3627446105"/>
                    </a:ext>
                  </a:extLst>
                </a:gridCol>
                <a:gridCol w="594979">
                  <a:extLst>
                    <a:ext uri="{9D8B030D-6E8A-4147-A177-3AD203B41FA5}">
                      <a16:colId xmlns:a16="http://schemas.microsoft.com/office/drawing/2014/main" val="1912231663"/>
                    </a:ext>
                  </a:extLst>
                </a:gridCol>
                <a:gridCol w="594979">
                  <a:extLst>
                    <a:ext uri="{9D8B030D-6E8A-4147-A177-3AD203B41FA5}">
                      <a16:colId xmlns:a16="http://schemas.microsoft.com/office/drawing/2014/main" val="521580815"/>
                    </a:ext>
                  </a:extLst>
                </a:gridCol>
                <a:gridCol w="594979">
                  <a:extLst>
                    <a:ext uri="{9D8B030D-6E8A-4147-A177-3AD203B41FA5}">
                      <a16:colId xmlns:a16="http://schemas.microsoft.com/office/drawing/2014/main" val="2531641420"/>
                    </a:ext>
                  </a:extLst>
                </a:gridCol>
                <a:gridCol w="594979">
                  <a:extLst>
                    <a:ext uri="{9D8B030D-6E8A-4147-A177-3AD203B41FA5}">
                      <a16:colId xmlns:a16="http://schemas.microsoft.com/office/drawing/2014/main" val="3557462995"/>
                    </a:ext>
                  </a:extLst>
                </a:gridCol>
                <a:gridCol w="594979">
                  <a:extLst>
                    <a:ext uri="{9D8B030D-6E8A-4147-A177-3AD203B41FA5}">
                      <a16:colId xmlns:a16="http://schemas.microsoft.com/office/drawing/2014/main" val="2869682137"/>
                    </a:ext>
                  </a:extLst>
                </a:gridCol>
                <a:gridCol w="594979">
                  <a:extLst>
                    <a:ext uri="{9D8B030D-6E8A-4147-A177-3AD203B41FA5}">
                      <a16:colId xmlns:a16="http://schemas.microsoft.com/office/drawing/2014/main" val="62430"/>
                    </a:ext>
                  </a:extLst>
                </a:gridCol>
                <a:gridCol w="594979">
                  <a:extLst>
                    <a:ext uri="{9D8B030D-6E8A-4147-A177-3AD203B41FA5}">
                      <a16:colId xmlns:a16="http://schemas.microsoft.com/office/drawing/2014/main" val="1978291894"/>
                    </a:ext>
                  </a:extLst>
                </a:gridCol>
                <a:gridCol w="594979">
                  <a:extLst>
                    <a:ext uri="{9D8B030D-6E8A-4147-A177-3AD203B41FA5}">
                      <a16:colId xmlns:a16="http://schemas.microsoft.com/office/drawing/2014/main" val="192096554"/>
                    </a:ext>
                  </a:extLst>
                </a:gridCol>
                <a:gridCol w="594979">
                  <a:extLst>
                    <a:ext uri="{9D8B030D-6E8A-4147-A177-3AD203B41FA5}">
                      <a16:colId xmlns:a16="http://schemas.microsoft.com/office/drawing/2014/main" val="2793747986"/>
                    </a:ext>
                  </a:extLst>
                </a:gridCol>
                <a:gridCol w="594979">
                  <a:extLst>
                    <a:ext uri="{9D8B030D-6E8A-4147-A177-3AD203B41FA5}">
                      <a16:colId xmlns:a16="http://schemas.microsoft.com/office/drawing/2014/main" val="1030865287"/>
                    </a:ext>
                  </a:extLst>
                </a:gridCol>
                <a:gridCol w="594979">
                  <a:extLst>
                    <a:ext uri="{9D8B030D-6E8A-4147-A177-3AD203B41FA5}">
                      <a16:colId xmlns:a16="http://schemas.microsoft.com/office/drawing/2014/main" val="3171381649"/>
                    </a:ext>
                  </a:extLst>
                </a:gridCol>
                <a:gridCol w="594979">
                  <a:extLst>
                    <a:ext uri="{9D8B030D-6E8A-4147-A177-3AD203B41FA5}">
                      <a16:colId xmlns:a16="http://schemas.microsoft.com/office/drawing/2014/main" val="2725156631"/>
                    </a:ext>
                  </a:extLst>
                </a:gridCol>
                <a:gridCol w="594979">
                  <a:extLst>
                    <a:ext uri="{9D8B030D-6E8A-4147-A177-3AD203B41FA5}">
                      <a16:colId xmlns:a16="http://schemas.microsoft.com/office/drawing/2014/main" val="573834077"/>
                    </a:ext>
                  </a:extLst>
                </a:gridCol>
                <a:gridCol w="594979">
                  <a:extLst>
                    <a:ext uri="{9D8B030D-6E8A-4147-A177-3AD203B41FA5}">
                      <a16:colId xmlns:a16="http://schemas.microsoft.com/office/drawing/2014/main" val="750652966"/>
                    </a:ext>
                  </a:extLst>
                </a:gridCol>
                <a:gridCol w="594979">
                  <a:extLst>
                    <a:ext uri="{9D8B030D-6E8A-4147-A177-3AD203B41FA5}">
                      <a16:colId xmlns:a16="http://schemas.microsoft.com/office/drawing/2014/main" val="772812172"/>
                    </a:ext>
                  </a:extLst>
                </a:gridCol>
                <a:gridCol w="594979">
                  <a:extLst>
                    <a:ext uri="{9D8B030D-6E8A-4147-A177-3AD203B41FA5}">
                      <a16:colId xmlns:a16="http://schemas.microsoft.com/office/drawing/2014/main" val="932526992"/>
                    </a:ext>
                  </a:extLst>
                </a:gridCol>
                <a:gridCol w="594979">
                  <a:extLst>
                    <a:ext uri="{9D8B030D-6E8A-4147-A177-3AD203B41FA5}">
                      <a16:colId xmlns:a16="http://schemas.microsoft.com/office/drawing/2014/main" val="4294639095"/>
                    </a:ext>
                  </a:extLst>
                </a:gridCol>
                <a:gridCol w="594979">
                  <a:extLst>
                    <a:ext uri="{9D8B030D-6E8A-4147-A177-3AD203B41FA5}">
                      <a16:colId xmlns:a16="http://schemas.microsoft.com/office/drawing/2014/main" val="3568548907"/>
                    </a:ext>
                  </a:extLst>
                </a:gridCol>
              </a:tblGrid>
              <a:tr h="686740">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A</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B</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C</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D</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E</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F</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G</a:t>
                      </a:r>
                    </a:p>
                  </a:txBody>
                  <a:tcPr marL="68580" marR="68580" marT="0" marB="0"/>
                </a:tc>
                <a:tc>
                  <a:txBody>
                    <a:bodyPr/>
                    <a:lstStyle/>
                    <a:p>
                      <a:pPr marL="0" marR="0" algn="just">
                        <a:lnSpc>
                          <a:spcPct val="150000"/>
                        </a:lnSpc>
                        <a:spcBef>
                          <a:spcPts val="0"/>
                        </a:spcBef>
                        <a:spcAft>
                          <a:spcPts val="0"/>
                        </a:spcAft>
                      </a:pPr>
                      <a:r>
                        <a:rPr lang="en-US" sz="3600" dirty="0">
                          <a:effectLst/>
                          <a:latin typeface="Roboto" panose="020B0604020202020204" charset="0"/>
                          <a:ea typeface="Roboto" panose="020B0604020202020204" charset="0"/>
                          <a:cs typeface="Roboto" panose="020B0604020202020204" charset="0"/>
                        </a:rPr>
                        <a:t>H</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I</a:t>
                      </a:r>
                    </a:p>
                  </a:txBody>
                  <a:tcPr marL="68580" marR="68580" marT="0" marB="0"/>
                </a:tc>
                <a:tc>
                  <a:txBody>
                    <a:bodyPr/>
                    <a:lstStyle/>
                    <a:p>
                      <a:pPr marL="0" marR="0" algn="just">
                        <a:lnSpc>
                          <a:spcPct val="150000"/>
                        </a:lnSpc>
                        <a:spcBef>
                          <a:spcPts val="0"/>
                        </a:spcBef>
                        <a:spcAft>
                          <a:spcPts val="0"/>
                        </a:spcAft>
                      </a:pPr>
                      <a:r>
                        <a:rPr lang="en-US" sz="3600" dirty="0">
                          <a:effectLst/>
                          <a:latin typeface="Roboto" panose="020B0604020202020204" charset="0"/>
                          <a:ea typeface="Roboto" panose="020B0604020202020204" charset="0"/>
                          <a:cs typeface="Roboto" panose="020B0604020202020204" charset="0"/>
                        </a:rPr>
                        <a:t>J</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K</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L</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M</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N</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O</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P</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Q</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R</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S</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T</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U</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V</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W</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X</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Y</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Z</a:t>
                      </a:r>
                    </a:p>
                  </a:txBody>
                  <a:tcPr marL="68580" marR="68580" marT="0" marB="0"/>
                </a:tc>
                <a:extLst>
                  <a:ext uri="{0D108BD9-81ED-4DB2-BD59-A6C34878D82A}">
                    <a16:rowId xmlns:a16="http://schemas.microsoft.com/office/drawing/2014/main" val="2697425772"/>
                  </a:ext>
                </a:extLst>
              </a:tr>
              <a:tr h="686740">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W</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O</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R</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D</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A</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B</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C</a:t>
                      </a:r>
                    </a:p>
                  </a:txBody>
                  <a:tcPr marL="68580" marR="68580" marT="0" marB="0"/>
                </a:tc>
                <a:tc>
                  <a:txBody>
                    <a:bodyPr/>
                    <a:lstStyle/>
                    <a:p>
                      <a:pPr marL="0" marR="0" algn="just">
                        <a:lnSpc>
                          <a:spcPct val="150000"/>
                        </a:lnSpc>
                        <a:spcBef>
                          <a:spcPts val="0"/>
                        </a:spcBef>
                        <a:spcAft>
                          <a:spcPts val="0"/>
                        </a:spcAft>
                      </a:pPr>
                      <a:r>
                        <a:rPr lang="en-US" sz="3600" dirty="0">
                          <a:effectLst/>
                          <a:latin typeface="Roboto" panose="020B0604020202020204" charset="0"/>
                          <a:ea typeface="Roboto" panose="020B0604020202020204" charset="0"/>
                          <a:cs typeface="Roboto" panose="020B0604020202020204" charset="0"/>
                        </a:rPr>
                        <a:t>E</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F</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G</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H</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I</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J</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K</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L</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M</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N</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P</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Q</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S</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T</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U</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V</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X</a:t>
                      </a:r>
                    </a:p>
                  </a:txBody>
                  <a:tcPr marL="68580" marR="68580" marT="0" marB="0"/>
                </a:tc>
                <a:tc>
                  <a:txBody>
                    <a:bodyPr/>
                    <a:lstStyle/>
                    <a:p>
                      <a:pPr marL="0" marR="0" algn="just">
                        <a:lnSpc>
                          <a:spcPct val="150000"/>
                        </a:lnSpc>
                        <a:spcBef>
                          <a:spcPts val="0"/>
                        </a:spcBef>
                        <a:spcAft>
                          <a:spcPts val="0"/>
                        </a:spcAft>
                      </a:pPr>
                      <a:r>
                        <a:rPr lang="en-US" sz="3600">
                          <a:effectLst/>
                          <a:latin typeface="Roboto" panose="020B0604020202020204" charset="0"/>
                          <a:ea typeface="Roboto" panose="020B0604020202020204" charset="0"/>
                          <a:cs typeface="Roboto" panose="020B0604020202020204" charset="0"/>
                        </a:rPr>
                        <a:t>Y</a:t>
                      </a:r>
                    </a:p>
                  </a:txBody>
                  <a:tcPr marL="68580" marR="68580" marT="0" marB="0"/>
                </a:tc>
                <a:tc>
                  <a:txBody>
                    <a:bodyPr/>
                    <a:lstStyle/>
                    <a:p>
                      <a:pPr marL="0" marR="0" algn="just">
                        <a:lnSpc>
                          <a:spcPct val="150000"/>
                        </a:lnSpc>
                        <a:spcBef>
                          <a:spcPts val="0"/>
                        </a:spcBef>
                        <a:spcAft>
                          <a:spcPts val="0"/>
                        </a:spcAft>
                      </a:pPr>
                      <a:r>
                        <a:rPr lang="en-US" sz="3600" dirty="0">
                          <a:effectLst/>
                          <a:latin typeface="Roboto" panose="020B0604020202020204" charset="0"/>
                          <a:ea typeface="Roboto" panose="020B0604020202020204" charset="0"/>
                          <a:cs typeface="Roboto" panose="020B0604020202020204" charset="0"/>
                        </a:rPr>
                        <a:t>X</a:t>
                      </a:r>
                    </a:p>
                  </a:txBody>
                  <a:tcPr marL="68580" marR="68580" marT="0" marB="0"/>
                </a:tc>
                <a:extLst>
                  <a:ext uri="{0D108BD9-81ED-4DB2-BD59-A6C34878D82A}">
                    <a16:rowId xmlns:a16="http://schemas.microsoft.com/office/drawing/2014/main" val="2636230024"/>
                  </a:ext>
                </a:extLst>
              </a:tr>
            </a:tbl>
          </a:graphicData>
        </a:graphic>
      </p:graphicFrame>
      <p:pic>
        <p:nvPicPr>
          <p:cNvPr id="4099" name="Picture 40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2368" y="6349516"/>
            <a:ext cx="10210800" cy="3134358"/>
          </a:xfrm>
          <a:prstGeom prst="rect">
            <a:avLst/>
          </a:prstGeom>
        </p:spPr>
      </p:pic>
    </p:spTree>
    <p:extLst>
      <p:ext uri="{BB962C8B-B14F-4D97-AF65-F5344CB8AC3E}">
        <p14:creationId xmlns:p14="http://schemas.microsoft.com/office/powerpoint/2010/main" val="29389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99"/>
                                        </p:tgtEl>
                                        <p:attrNameLst>
                                          <p:attrName>style.visibility</p:attrName>
                                        </p:attrNameLst>
                                      </p:cBhvr>
                                      <p:to>
                                        <p:strVal val="visible"/>
                                      </p:to>
                                    </p:set>
                                    <p:animEffect transition="in" filter="fade">
                                      <p:cBhvr>
                                        <p:cTn id="20"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483CE8-D5C2-43C3-59BC-DA0CA7B49C9D}"/>
              </a:ext>
            </a:extLst>
          </p:cNvPr>
          <p:cNvGrpSpPr/>
          <p:nvPr/>
        </p:nvGrpSpPr>
        <p:grpSpPr>
          <a:xfrm>
            <a:off x="1028700" y="130490"/>
            <a:ext cx="16230599" cy="1566544"/>
            <a:chOff x="4077733" y="1543801"/>
            <a:chExt cx="8261255" cy="1566544"/>
          </a:xfrm>
        </p:grpSpPr>
        <p:grpSp>
          <p:nvGrpSpPr>
            <p:cNvPr id="15" name="Group 5">
              <a:extLst>
                <a:ext uri="{FF2B5EF4-FFF2-40B4-BE49-F238E27FC236}">
                  <a16:creationId xmlns:a16="http://schemas.microsoft.com/office/drawing/2014/main" id="{09C3AC81-797E-B6D1-5D0B-F18D1603B317}"/>
                </a:ext>
              </a:extLst>
            </p:cNvPr>
            <p:cNvGrpSpPr/>
            <p:nvPr/>
          </p:nvGrpSpPr>
          <p:grpSpPr>
            <a:xfrm>
              <a:off x="4077733" y="1680092"/>
              <a:ext cx="8261255" cy="1430253"/>
              <a:chOff x="0" y="0"/>
              <a:chExt cx="2175804" cy="376692"/>
            </a:xfrm>
          </p:grpSpPr>
          <p:sp>
            <p:nvSpPr>
              <p:cNvPr id="16" name="Freeform 6">
                <a:extLst>
                  <a:ext uri="{FF2B5EF4-FFF2-40B4-BE49-F238E27FC236}">
                    <a16:creationId xmlns:a16="http://schemas.microsoft.com/office/drawing/2014/main" id="{74D9EA01-B5CE-5EA8-7DD9-151C02A0B511}"/>
                  </a:ext>
                </a:extLst>
              </p:cNvPr>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US"/>
              </a:p>
            </p:txBody>
          </p:sp>
          <p:sp>
            <p:nvSpPr>
              <p:cNvPr id="17" name="TextBox 7">
                <a:extLst>
                  <a:ext uri="{FF2B5EF4-FFF2-40B4-BE49-F238E27FC236}">
                    <a16:creationId xmlns:a16="http://schemas.microsoft.com/office/drawing/2014/main" id="{1C5DBDEF-D485-B271-4423-BEFE830921CE}"/>
                  </a:ext>
                </a:extLst>
              </p:cNvPr>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608884" y="1543801"/>
              <a:ext cx="7198952" cy="1527726"/>
            </a:xfrm>
            <a:prstGeom prst="rect">
              <a:avLst/>
            </a:prstGeom>
          </p:spPr>
          <p:txBody>
            <a:bodyPr lIns="0" tIns="0" rIns="0" bIns="0" rtlCol="0" anchor="t">
              <a:spAutoFit/>
            </a:bodyPr>
            <a:lstStyle/>
            <a:p>
              <a:pPr algn="ctr">
                <a:lnSpc>
                  <a:spcPts val="12880"/>
                </a:lnSpc>
              </a:pPr>
              <a:r>
                <a:rPr lang="en-US" sz="7500" dirty="0" err="1">
                  <a:solidFill>
                    <a:schemeClr val="bg1"/>
                  </a:solidFill>
                  <a:latin typeface="Paytone One"/>
                </a:rPr>
                <a:t>Vigenere</a:t>
              </a:r>
              <a:r>
                <a:rPr lang="en-US" sz="7500" dirty="0">
                  <a:solidFill>
                    <a:schemeClr val="bg1"/>
                  </a:solidFill>
                  <a:latin typeface="Paytone One"/>
                </a:rPr>
                <a:t> </a:t>
              </a:r>
              <a:r>
                <a:rPr lang="en-US" sz="7500" dirty="0" smtClean="0">
                  <a:solidFill>
                    <a:schemeClr val="bg1"/>
                  </a:solidFill>
                  <a:latin typeface="Paytone One"/>
                </a:rPr>
                <a:t>Cipher</a:t>
              </a:r>
              <a:endParaRPr lang="en-US" sz="7500" dirty="0">
                <a:solidFill>
                  <a:schemeClr val="bg1"/>
                </a:solidFill>
                <a:latin typeface="Paytone One"/>
              </a:endParaRPr>
            </a:p>
          </p:txBody>
        </p:sp>
      </p:grpSp>
      <p:grpSp>
        <p:nvGrpSpPr>
          <p:cNvPr id="20" name="Group 2"/>
          <p:cNvGrpSpPr/>
          <p:nvPr/>
        </p:nvGrpSpPr>
        <p:grpSpPr>
          <a:xfrm>
            <a:off x="1028700" y="1943100"/>
            <a:ext cx="8039100" cy="8001000"/>
            <a:chOff x="0" y="0"/>
            <a:chExt cx="4274726" cy="1711515"/>
          </a:xfrm>
        </p:grpSpPr>
        <p:sp>
          <p:nvSpPr>
            <p:cNvPr id="21"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US"/>
            </a:p>
          </p:txBody>
        </p:sp>
        <p:sp>
          <p:nvSpPr>
            <p:cNvPr id="22"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9"/>
          <p:cNvSpPr txBox="1"/>
          <p:nvPr/>
        </p:nvSpPr>
        <p:spPr>
          <a:xfrm>
            <a:off x="1600200" y="2628900"/>
            <a:ext cx="6934200" cy="4488408"/>
          </a:xfrm>
          <a:prstGeom prst="rect">
            <a:avLst/>
          </a:prstGeom>
        </p:spPr>
        <p:txBody>
          <a:bodyPr wrap="square" lIns="0" tIns="0" rIns="0" bIns="0" rtlCol="0" anchor="t">
            <a:spAutoFit/>
          </a:bodyPr>
          <a:lstStyle/>
          <a:p>
            <a:pPr algn="just">
              <a:lnSpc>
                <a:spcPts val="5040"/>
              </a:lnSpc>
            </a:pPr>
            <a:r>
              <a:rPr lang="en-US" sz="4800" dirty="0" smtClean="0">
                <a:solidFill>
                  <a:srgbClr val="333333"/>
                </a:solidFill>
                <a:latin typeface="RobotoCondensed"/>
              </a:rPr>
              <a:t>L</a:t>
            </a:r>
            <a:r>
              <a:rPr lang="vi-VN" sz="4800" dirty="0" smtClean="0">
                <a:solidFill>
                  <a:srgbClr val="333333"/>
                </a:solidFill>
                <a:latin typeface="RobotoCondensed"/>
              </a:rPr>
              <a:t>à </a:t>
            </a:r>
            <a:r>
              <a:rPr lang="vi-VN" sz="4800" dirty="0">
                <a:solidFill>
                  <a:srgbClr val="333333"/>
                </a:solidFill>
                <a:latin typeface="RobotoCondensed"/>
              </a:rPr>
              <a:t>một thuật toán mã hóa đa bảng chữ cái. </a:t>
            </a:r>
            <a:r>
              <a:rPr lang="en-US" sz="4800" dirty="0">
                <a:solidFill>
                  <a:srgbClr val="333333"/>
                </a:solidFill>
                <a:latin typeface="RobotoCondensed"/>
              </a:rPr>
              <a:t>D</a:t>
            </a:r>
            <a:r>
              <a:rPr lang="vi-VN" sz="4800" dirty="0" smtClean="0">
                <a:solidFill>
                  <a:srgbClr val="333333"/>
                </a:solidFill>
                <a:latin typeface="RobotoCondensed"/>
              </a:rPr>
              <a:t>ựa </a:t>
            </a:r>
            <a:r>
              <a:rPr lang="vi-VN" sz="4800" dirty="0">
                <a:solidFill>
                  <a:srgbClr val="333333"/>
                </a:solidFill>
                <a:latin typeface="RobotoCondensed"/>
              </a:rPr>
              <a:t>trên mật mã dịch chuyển được thêm vào bằng cách sử dụng từ khóa để thay đổi sự dịch chuyển ở mỗi bước.</a:t>
            </a:r>
            <a:endParaRPr lang="en-US" sz="4800" dirty="0">
              <a:solidFill>
                <a:srgbClr val="000000"/>
              </a:solidFill>
              <a:latin typeface="Quicksand Bold"/>
            </a:endParaRPr>
          </a:p>
        </p:txBody>
      </p:sp>
      <p:pic>
        <p:nvPicPr>
          <p:cNvPr id="3074" name="Picture 2" descr="https://player.slideplayer.com/82/13522437/slides/slide_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2628900"/>
            <a:ext cx="8001000" cy="6000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ppt_x"/>
                                          </p:val>
                                        </p:tav>
                                        <p:tav tm="100000">
                                          <p:val>
                                            <p:strVal val="#ppt_x"/>
                                          </p:val>
                                        </p:tav>
                                      </p:tavLst>
                                    </p:anim>
                                    <p:anim calcmode="lin" valueType="num">
                                      <p:cBhvr additive="base">
                                        <p:cTn id="1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483CE8-D5C2-43C3-59BC-DA0CA7B49C9D}"/>
              </a:ext>
            </a:extLst>
          </p:cNvPr>
          <p:cNvGrpSpPr/>
          <p:nvPr/>
        </p:nvGrpSpPr>
        <p:grpSpPr>
          <a:xfrm>
            <a:off x="1028700" y="130490"/>
            <a:ext cx="16230599" cy="1566544"/>
            <a:chOff x="4077733" y="1543801"/>
            <a:chExt cx="8261255" cy="1566544"/>
          </a:xfrm>
        </p:grpSpPr>
        <p:grpSp>
          <p:nvGrpSpPr>
            <p:cNvPr id="15" name="Group 5">
              <a:extLst>
                <a:ext uri="{FF2B5EF4-FFF2-40B4-BE49-F238E27FC236}">
                  <a16:creationId xmlns:a16="http://schemas.microsoft.com/office/drawing/2014/main" id="{09C3AC81-797E-B6D1-5D0B-F18D1603B317}"/>
                </a:ext>
              </a:extLst>
            </p:cNvPr>
            <p:cNvGrpSpPr/>
            <p:nvPr/>
          </p:nvGrpSpPr>
          <p:grpSpPr>
            <a:xfrm>
              <a:off x="4077733" y="1680092"/>
              <a:ext cx="8261255" cy="1430253"/>
              <a:chOff x="0" y="0"/>
              <a:chExt cx="2175804" cy="376692"/>
            </a:xfrm>
          </p:grpSpPr>
          <p:sp>
            <p:nvSpPr>
              <p:cNvPr id="16" name="Freeform 6">
                <a:extLst>
                  <a:ext uri="{FF2B5EF4-FFF2-40B4-BE49-F238E27FC236}">
                    <a16:creationId xmlns:a16="http://schemas.microsoft.com/office/drawing/2014/main" id="{74D9EA01-B5CE-5EA8-7DD9-151C02A0B511}"/>
                  </a:ext>
                </a:extLst>
              </p:cNvPr>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US"/>
              </a:p>
            </p:txBody>
          </p:sp>
          <p:sp>
            <p:nvSpPr>
              <p:cNvPr id="17" name="TextBox 7">
                <a:extLst>
                  <a:ext uri="{FF2B5EF4-FFF2-40B4-BE49-F238E27FC236}">
                    <a16:creationId xmlns:a16="http://schemas.microsoft.com/office/drawing/2014/main" id="{1C5DBDEF-D485-B271-4423-BEFE830921CE}"/>
                  </a:ext>
                </a:extLst>
              </p:cNvPr>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608884" y="1543801"/>
              <a:ext cx="7198952" cy="1527726"/>
            </a:xfrm>
            <a:prstGeom prst="rect">
              <a:avLst/>
            </a:prstGeom>
          </p:spPr>
          <p:txBody>
            <a:bodyPr lIns="0" tIns="0" rIns="0" bIns="0" rtlCol="0" anchor="t">
              <a:spAutoFit/>
            </a:bodyPr>
            <a:lstStyle/>
            <a:p>
              <a:pPr algn="ctr">
                <a:lnSpc>
                  <a:spcPts val="12880"/>
                </a:lnSpc>
              </a:pPr>
              <a:r>
                <a:rPr lang="en-US" sz="7500" dirty="0" err="1">
                  <a:solidFill>
                    <a:schemeClr val="bg1"/>
                  </a:solidFill>
                  <a:latin typeface="Paytone One"/>
                </a:rPr>
                <a:t>Vigenere</a:t>
              </a:r>
              <a:r>
                <a:rPr lang="en-US" sz="7500" dirty="0">
                  <a:solidFill>
                    <a:schemeClr val="bg1"/>
                  </a:solidFill>
                  <a:latin typeface="Paytone One"/>
                </a:rPr>
                <a:t> </a:t>
              </a:r>
              <a:r>
                <a:rPr lang="en-US" sz="7500" dirty="0" smtClean="0">
                  <a:solidFill>
                    <a:schemeClr val="bg1"/>
                  </a:solidFill>
                  <a:latin typeface="Paytone One"/>
                </a:rPr>
                <a:t>Cipher</a:t>
              </a:r>
              <a:endParaRPr lang="en-US" sz="7500" dirty="0">
                <a:solidFill>
                  <a:schemeClr val="bg1"/>
                </a:solidFill>
                <a:latin typeface="Paytone One"/>
              </a:endParaRPr>
            </a:p>
          </p:txBody>
        </p:sp>
      </p:grpSp>
      <p:pic>
        <p:nvPicPr>
          <p:cNvPr id="2" name="Picture 1"/>
          <p:cNvPicPr>
            <a:picLocks noChangeAspect="1"/>
          </p:cNvPicPr>
          <p:nvPr/>
        </p:nvPicPr>
        <p:blipFill>
          <a:blip r:embed="rId2"/>
          <a:stretch>
            <a:fillRect/>
          </a:stretch>
        </p:blipFill>
        <p:spPr>
          <a:xfrm>
            <a:off x="304800" y="2476500"/>
            <a:ext cx="7924800" cy="6629400"/>
          </a:xfrm>
          <a:prstGeom prst="rect">
            <a:avLst/>
          </a:prstGeom>
        </p:spPr>
      </p:pic>
      <p:pic>
        <p:nvPicPr>
          <p:cNvPr id="3" name="Picture 2"/>
          <p:cNvPicPr>
            <a:picLocks noChangeAspect="1"/>
          </p:cNvPicPr>
          <p:nvPr/>
        </p:nvPicPr>
        <p:blipFill>
          <a:blip r:embed="rId3"/>
          <a:stretch>
            <a:fillRect/>
          </a:stretch>
        </p:blipFill>
        <p:spPr>
          <a:xfrm>
            <a:off x="9789080" y="2447349"/>
            <a:ext cx="8194121" cy="6658551"/>
          </a:xfrm>
          <a:prstGeom prst="rect">
            <a:avLst/>
          </a:prstGeom>
        </p:spPr>
      </p:pic>
      <p:pic>
        <p:nvPicPr>
          <p:cNvPr id="13" name="Picture 8" descr="Arrow Icon 3 Effect | FootageCrate - Free FX Archives">
            <a:extLst>
              <a:ext uri="{FF2B5EF4-FFF2-40B4-BE49-F238E27FC236}">
                <a16:creationId xmlns:a16="http://schemas.microsoft.com/office/drawing/2014/main" id="{665BE0A4-8814-166A-EF2A-0708F214C6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82163" flipH="1">
            <a:off x="8108181" y="5628386"/>
            <a:ext cx="1573717" cy="8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07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483CE8-D5C2-43C3-59BC-DA0CA7B49C9D}"/>
              </a:ext>
            </a:extLst>
          </p:cNvPr>
          <p:cNvGrpSpPr/>
          <p:nvPr/>
        </p:nvGrpSpPr>
        <p:grpSpPr>
          <a:xfrm>
            <a:off x="1028700" y="130490"/>
            <a:ext cx="16230599" cy="1566544"/>
            <a:chOff x="4077733" y="1543801"/>
            <a:chExt cx="8261255" cy="1566544"/>
          </a:xfrm>
        </p:grpSpPr>
        <p:grpSp>
          <p:nvGrpSpPr>
            <p:cNvPr id="15" name="Group 5">
              <a:extLst>
                <a:ext uri="{FF2B5EF4-FFF2-40B4-BE49-F238E27FC236}">
                  <a16:creationId xmlns:a16="http://schemas.microsoft.com/office/drawing/2014/main" id="{09C3AC81-797E-B6D1-5D0B-F18D1603B317}"/>
                </a:ext>
              </a:extLst>
            </p:cNvPr>
            <p:cNvGrpSpPr/>
            <p:nvPr/>
          </p:nvGrpSpPr>
          <p:grpSpPr>
            <a:xfrm>
              <a:off x="4077733" y="1680092"/>
              <a:ext cx="8261255" cy="1430253"/>
              <a:chOff x="0" y="0"/>
              <a:chExt cx="2175804" cy="376692"/>
            </a:xfrm>
          </p:grpSpPr>
          <p:sp>
            <p:nvSpPr>
              <p:cNvPr id="16" name="Freeform 6">
                <a:extLst>
                  <a:ext uri="{FF2B5EF4-FFF2-40B4-BE49-F238E27FC236}">
                    <a16:creationId xmlns:a16="http://schemas.microsoft.com/office/drawing/2014/main" id="{74D9EA01-B5CE-5EA8-7DD9-151C02A0B511}"/>
                  </a:ext>
                </a:extLst>
              </p:cNvPr>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US"/>
              </a:p>
            </p:txBody>
          </p:sp>
          <p:sp>
            <p:nvSpPr>
              <p:cNvPr id="17" name="TextBox 7">
                <a:extLst>
                  <a:ext uri="{FF2B5EF4-FFF2-40B4-BE49-F238E27FC236}">
                    <a16:creationId xmlns:a16="http://schemas.microsoft.com/office/drawing/2014/main" id="{1C5DBDEF-D485-B271-4423-BEFE830921CE}"/>
                  </a:ext>
                </a:extLst>
              </p:cNvPr>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608884" y="1543801"/>
              <a:ext cx="7198952" cy="1527726"/>
            </a:xfrm>
            <a:prstGeom prst="rect">
              <a:avLst/>
            </a:prstGeom>
          </p:spPr>
          <p:txBody>
            <a:bodyPr lIns="0" tIns="0" rIns="0" bIns="0" rtlCol="0" anchor="t">
              <a:spAutoFit/>
            </a:bodyPr>
            <a:lstStyle/>
            <a:p>
              <a:pPr algn="ctr">
                <a:lnSpc>
                  <a:spcPts val="12880"/>
                </a:lnSpc>
              </a:pPr>
              <a:r>
                <a:rPr lang="en-US" sz="7500" dirty="0">
                  <a:solidFill>
                    <a:schemeClr val="bg1"/>
                  </a:solidFill>
                  <a:latin typeface="Paytone One"/>
                </a:rPr>
                <a:t>One Time Pad Cipher</a:t>
              </a:r>
            </a:p>
          </p:txBody>
        </p:sp>
      </p:grpSp>
      <p:grpSp>
        <p:nvGrpSpPr>
          <p:cNvPr id="20" name="Group 2"/>
          <p:cNvGrpSpPr/>
          <p:nvPr/>
        </p:nvGrpSpPr>
        <p:grpSpPr>
          <a:xfrm>
            <a:off x="1028698" y="2095500"/>
            <a:ext cx="16230599" cy="7010400"/>
            <a:chOff x="0" y="0"/>
            <a:chExt cx="4274726" cy="1711515"/>
          </a:xfrm>
        </p:grpSpPr>
        <p:sp>
          <p:nvSpPr>
            <p:cNvPr id="21"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US"/>
            </a:p>
          </p:txBody>
        </p:sp>
        <p:sp>
          <p:nvSpPr>
            <p:cNvPr id="22"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9"/>
          <p:cNvSpPr txBox="1"/>
          <p:nvPr/>
        </p:nvSpPr>
        <p:spPr>
          <a:xfrm>
            <a:off x="1600200" y="2628901"/>
            <a:ext cx="14935200" cy="2564805"/>
          </a:xfrm>
          <a:prstGeom prst="rect">
            <a:avLst/>
          </a:prstGeom>
        </p:spPr>
        <p:txBody>
          <a:bodyPr wrap="square" lIns="0" tIns="0" rIns="0" bIns="0" rtlCol="0" anchor="t">
            <a:spAutoFit/>
          </a:bodyPr>
          <a:lstStyle/>
          <a:p>
            <a:pPr algn="just">
              <a:lnSpc>
                <a:spcPts val="5040"/>
              </a:lnSpc>
            </a:pPr>
            <a:r>
              <a:rPr lang="en-US" sz="4800" dirty="0" smtClean="0">
                <a:solidFill>
                  <a:srgbClr val="333333"/>
                </a:solidFill>
                <a:latin typeface="RobotoCondensed"/>
              </a:rPr>
              <a:t>L</a:t>
            </a:r>
            <a:r>
              <a:rPr lang="vi-VN" sz="4800" dirty="0" smtClean="0">
                <a:solidFill>
                  <a:srgbClr val="333333"/>
                </a:solidFill>
                <a:latin typeface="RobotoCondensed"/>
              </a:rPr>
              <a:t>à </a:t>
            </a:r>
            <a:r>
              <a:rPr lang="vi-VN" sz="4800" dirty="0">
                <a:solidFill>
                  <a:srgbClr val="333333"/>
                </a:solidFill>
                <a:latin typeface="RobotoCondensed"/>
              </a:rPr>
              <a:t>một phương pháp mã hóa dựa trên việc sử dụng khóa bí </a:t>
            </a:r>
            <a:r>
              <a:rPr lang="vi-VN" sz="4800" dirty="0" smtClean="0">
                <a:solidFill>
                  <a:srgbClr val="333333"/>
                </a:solidFill>
                <a:latin typeface="RobotoCondensed"/>
              </a:rPr>
              <a:t>mật.</a:t>
            </a:r>
            <a:r>
              <a:rPr lang="en-US" sz="4800" dirty="0" smtClean="0">
                <a:solidFill>
                  <a:srgbClr val="333333"/>
                </a:solidFill>
                <a:latin typeface="RobotoCondensed"/>
              </a:rPr>
              <a:t> </a:t>
            </a:r>
            <a:r>
              <a:rPr lang="vi-VN" sz="4800" dirty="0" smtClean="0">
                <a:solidFill>
                  <a:srgbClr val="333333"/>
                </a:solidFill>
                <a:latin typeface="RobotoCondensed"/>
              </a:rPr>
              <a:t>Để </a:t>
            </a:r>
            <a:r>
              <a:rPr lang="vi-VN" sz="4800" dirty="0">
                <a:solidFill>
                  <a:srgbClr val="333333"/>
                </a:solidFill>
                <a:latin typeface="RobotoCondensed"/>
              </a:rPr>
              <a:t>đảm bảo tính bảo mật tối đa, khóa không bao giờ được sử dụng </a:t>
            </a:r>
            <a:r>
              <a:rPr lang="vi-VN" sz="4800" dirty="0" smtClean="0">
                <a:solidFill>
                  <a:srgbClr val="333333"/>
                </a:solidFill>
                <a:latin typeface="RobotoCondensed"/>
              </a:rPr>
              <a:t>lại</a:t>
            </a:r>
            <a:r>
              <a:rPr lang="en-US" sz="4800" dirty="0" smtClean="0">
                <a:solidFill>
                  <a:srgbClr val="333333"/>
                </a:solidFill>
                <a:latin typeface="RobotoCondensed"/>
              </a:rPr>
              <a:t>. </a:t>
            </a:r>
            <a:r>
              <a:rPr lang="vi-VN" sz="4800" dirty="0" smtClean="0">
                <a:solidFill>
                  <a:srgbClr val="333333"/>
                </a:solidFill>
                <a:latin typeface="RobotoCondensed"/>
              </a:rPr>
              <a:t>Việc </a:t>
            </a:r>
            <a:r>
              <a:rPr lang="vi-VN" sz="4800" dirty="0">
                <a:solidFill>
                  <a:srgbClr val="333333"/>
                </a:solidFill>
                <a:latin typeface="RobotoCondensed"/>
              </a:rPr>
              <a:t>triển </a:t>
            </a:r>
            <a:r>
              <a:rPr lang="vi-VN" sz="4800" dirty="0" smtClean="0">
                <a:solidFill>
                  <a:srgbClr val="333333"/>
                </a:solidFill>
                <a:latin typeface="RobotoCondensed"/>
              </a:rPr>
              <a:t>khai</a:t>
            </a:r>
            <a:r>
              <a:rPr lang="en-US" sz="4800" dirty="0" smtClean="0">
                <a:solidFill>
                  <a:srgbClr val="333333"/>
                </a:solidFill>
                <a:latin typeface="RobotoCondensed"/>
              </a:rPr>
              <a:t> </a:t>
            </a:r>
            <a:r>
              <a:rPr lang="vi-VN" sz="4800" dirty="0" smtClean="0">
                <a:solidFill>
                  <a:srgbClr val="333333"/>
                </a:solidFill>
                <a:latin typeface="RobotoCondensed"/>
              </a:rPr>
              <a:t>thông </a:t>
            </a:r>
            <a:r>
              <a:rPr lang="vi-VN" sz="4800" dirty="0">
                <a:solidFill>
                  <a:srgbClr val="333333"/>
                </a:solidFill>
                <a:latin typeface="RobotoCondensed"/>
              </a:rPr>
              <a:t>qua bằng cách sử dụng phép cộng </a:t>
            </a:r>
            <a:r>
              <a:rPr lang="vi-VN" sz="4800" dirty="0" smtClean="0">
                <a:solidFill>
                  <a:srgbClr val="333333"/>
                </a:solidFill>
                <a:latin typeface="RobotoCondensed"/>
              </a:rPr>
              <a:t>mô-đun</a:t>
            </a:r>
            <a:r>
              <a:rPr lang="en-US" sz="4800" dirty="0" smtClean="0">
                <a:solidFill>
                  <a:srgbClr val="333333"/>
                </a:solidFill>
                <a:latin typeface="RobotoCondensed"/>
              </a:rPr>
              <a:t> 26.</a:t>
            </a:r>
            <a:endParaRPr lang="en-US" sz="4800" dirty="0">
              <a:solidFill>
                <a:srgbClr val="000000"/>
              </a:solidFill>
              <a:latin typeface="Quicksand Bold"/>
            </a:endParaRPr>
          </a:p>
        </p:txBody>
      </p:sp>
      <p:sp>
        <p:nvSpPr>
          <p:cNvPr id="12" name="TextBox 9"/>
          <p:cNvSpPr txBox="1"/>
          <p:nvPr/>
        </p:nvSpPr>
        <p:spPr>
          <a:xfrm>
            <a:off x="1676397" y="6210300"/>
            <a:ext cx="14935200" cy="641201"/>
          </a:xfrm>
          <a:prstGeom prst="rect">
            <a:avLst/>
          </a:prstGeom>
        </p:spPr>
        <p:txBody>
          <a:bodyPr wrap="square" lIns="0" tIns="0" rIns="0" bIns="0" rtlCol="0" anchor="t">
            <a:spAutoFit/>
          </a:bodyPr>
          <a:lstStyle/>
          <a:p>
            <a:pPr algn="just">
              <a:lnSpc>
                <a:spcPts val="5040"/>
              </a:lnSpc>
            </a:pPr>
            <a:r>
              <a:rPr lang="en-US" sz="4800" b="1" dirty="0" err="1">
                <a:solidFill>
                  <a:srgbClr val="333333"/>
                </a:solidFill>
                <a:latin typeface="RobotoCondensed"/>
              </a:rPr>
              <a:t>Lưu</a:t>
            </a:r>
            <a:r>
              <a:rPr lang="en-US" sz="4800" b="1" dirty="0">
                <a:solidFill>
                  <a:srgbClr val="333333"/>
                </a:solidFill>
                <a:latin typeface="RobotoCondensed"/>
              </a:rPr>
              <a:t> ý</a:t>
            </a:r>
            <a:r>
              <a:rPr lang="en-US" sz="4800" dirty="0">
                <a:solidFill>
                  <a:srgbClr val="333333"/>
                </a:solidFill>
                <a:latin typeface="RobotoCondensed"/>
              </a:rPr>
              <a:t>: </a:t>
            </a:r>
            <a:r>
              <a:rPr lang="en-US" sz="4800" dirty="0" smtClean="0">
                <a:solidFill>
                  <a:srgbClr val="333333"/>
                </a:solidFill>
                <a:latin typeface="RobotoCondensed"/>
              </a:rPr>
              <a:t>One Time </a:t>
            </a:r>
            <a:r>
              <a:rPr lang="en-US" sz="4800" dirty="0">
                <a:solidFill>
                  <a:srgbClr val="333333"/>
                </a:solidFill>
                <a:latin typeface="RobotoCondensed"/>
              </a:rPr>
              <a:t>Pad </a:t>
            </a:r>
            <a:r>
              <a:rPr lang="en-US" sz="4800" dirty="0" err="1">
                <a:solidFill>
                  <a:srgbClr val="333333"/>
                </a:solidFill>
                <a:latin typeface="RobotoCondensed"/>
              </a:rPr>
              <a:t>khác</a:t>
            </a:r>
            <a:r>
              <a:rPr lang="en-US" sz="4800" dirty="0">
                <a:solidFill>
                  <a:srgbClr val="333333"/>
                </a:solidFill>
                <a:latin typeface="RobotoCondensed"/>
              </a:rPr>
              <a:t> </a:t>
            </a:r>
            <a:r>
              <a:rPr lang="en-US" sz="4800" dirty="0" err="1">
                <a:solidFill>
                  <a:srgbClr val="333333"/>
                </a:solidFill>
                <a:latin typeface="RobotoCondensed"/>
              </a:rPr>
              <a:t>với</a:t>
            </a:r>
            <a:r>
              <a:rPr lang="en-US" sz="4800" dirty="0">
                <a:solidFill>
                  <a:srgbClr val="333333"/>
                </a:solidFill>
                <a:latin typeface="RobotoCondensed"/>
              </a:rPr>
              <a:t> One Time Password</a:t>
            </a:r>
            <a:endParaRPr lang="en-US" sz="4800" dirty="0">
              <a:solidFill>
                <a:srgbClr val="000000"/>
              </a:solidFill>
              <a:latin typeface="Quicksand Bold"/>
            </a:endParaRPr>
          </a:p>
        </p:txBody>
      </p:sp>
    </p:spTree>
    <p:extLst>
      <p:ext uri="{BB962C8B-B14F-4D97-AF65-F5344CB8AC3E}">
        <p14:creationId xmlns:p14="http://schemas.microsoft.com/office/powerpoint/2010/main" val="75058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483CE8-D5C2-43C3-59BC-DA0CA7B49C9D}"/>
              </a:ext>
            </a:extLst>
          </p:cNvPr>
          <p:cNvGrpSpPr/>
          <p:nvPr/>
        </p:nvGrpSpPr>
        <p:grpSpPr>
          <a:xfrm>
            <a:off x="1028700" y="130490"/>
            <a:ext cx="16230599" cy="1566544"/>
            <a:chOff x="4077733" y="1543801"/>
            <a:chExt cx="8261255" cy="1566544"/>
          </a:xfrm>
        </p:grpSpPr>
        <p:grpSp>
          <p:nvGrpSpPr>
            <p:cNvPr id="15" name="Group 5">
              <a:extLst>
                <a:ext uri="{FF2B5EF4-FFF2-40B4-BE49-F238E27FC236}">
                  <a16:creationId xmlns:a16="http://schemas.microsoft.com/office/drawing/2014/main" id="{09C3AC81-797E-B6D1-5D0B-F18D1603B317}"/>
                </a:ext>
              </a:extLst>
            </p:cNvPr>
            <p:cNvGrpSpPr/>
            <p:nvPr/>
          </p:nvGrpSpPr>
          <p:grpSpPr>
            <a:xfrm>
              <a:off x="4077733" y="1680092"/>
              <a:ext cx="8261255" cy="1430253"/>
              <a:chOff x="0" y="0"/>
              <a:chExt cx="2175804" cy="376692"/>
            </a:xfrm>
          </p:grpSpPr>
          <p:sp>
            <p:nvSpPr>
              <p:cNvPr id="16" name="Freeform 6">
                <a:extLst>
                  <a:ext uri="{FF2B5EF4-FFF2-40B4-BE49-F238E27FC236}">
                    <a16:creationId xmlns:a16="http://schemas.microsoft.com/office/drawing/2014/main" id="{74D9EA01-B5CE-5EA8-7DD9-151C02A0B511}"/>
                  </a:ext>
                </a:extLst>
              </p:cNvPr>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US"/>
              </a:p>
            </p:txBody>
          </p:sp>
          <p:sp>
            <p:nvSpPr>
              <p:cNvPr id="17" name="TextBox 7">
                <a:extLst>
                  <a:ext uri="{FF2B5EF4-FFF2-40B4-BE49-F238E27FC236}">
                    <a16:creationId xmlns:a16="http://schemas.microsoft.com/office/drawing/2014/main" id="{1C5DBDEF-D485-B271-4423-BEFE830921CE}"/>
                  </a:ext>
                </a:extLst>
              </p:cNvPr>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608884" y="1543801"/>
              <a:ext cx="7198952" cy="1527726"/>
            </a:xfrm>
            <a:prstGeom prst="rect">
              <a:avLst/>
            </a:prstGeom>
          </p:spPr>
          <p:txBody>
            <a:bodyPr lIns="0" tIns="0" rIns="0" bIns="0" rtlCol="0" anchor="t">
              <a:spAutoFit/>
            </a:bodyPr>
            <a:lstStyle/>
            <a:p>
              <a:pPr algn="ctr">
                <a:lnSpc>
                  <a:spcPts val="12880"/>
                </a:lnSpc>
              </a:pPr>
              <a:r>
                <a:rPr lang="en-US" sz="7500" dirty="0">
                  <a:solidFill>
                    <a:schemeClr val="bg1"/>
                  </a:solidFill>
                  <a:latin typeface="Paytone One"/>
                </a:rPr>
                <a:t>One Time Pad Cipher</a:t>
              </a:r>
            </a:p>
          </p:txBody>
        </p:sp>
      </p:grpSp>
      <p:pic>
        <p:nvPicPr>
          <p:cNvPr id="2" name="Picture 8" descr="Arrow pointing right inside circle icon Royalty Free Vector">
            <a:extLst>
              <a:ext uri="{FF2B5EF4-FFF2-40B4-BE49-F238E27FC236}">
                <a16:creationId xmlns:a16="http://schemas.microsoft.com/office/drawing/2014/main" id="{9377831D-4B12-F19E-B332-86AB509C628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111" b="91019" l="3900" r="97700">
                        <a14:foregroundMark x1="6400" y1="32963" x2="3900" y2="50463"/>
                        <a14:foregroundMark x1="32300" y1="7315" x2="51500" y2="5926"/>
                        <a14:foregroundMark x1="93600" y1="40926" x2="93600" y2="51296"/>
                        <a14:foregroundMark x1="46500" y1="89815" x2="51200" y2="91019"/>
                        <a14:foregroundMark x1="97400" y1="44444" x2="97700" y2="46852"/>
                        <a14:foregroundMark x1="50600" y1="1389" x2="46800" y2="1111"/>
                      </a14:backgroundRemoval>
                    </a14:imgEffect>
                  </a14:imgLayer>
                </a14:imgProps>
              </a:ext>
              <a:ext uri="{28A0092B-C50C-407E-A947-70E740481C1C}">
                <a14:useLocalDpi xmlns:a14="http://schemas.microsoft.com/office/drawing/2010/main" val="0"/>
              </a:ext>
            </a:extLst>
          </a:blip>
          <a:srcRect/>
          <a:stretch>
            <a:fillRect/>
          </a:stretch>
        </p:blipFill>
        <p:spPr bwMode="auto">
          <a:xfrm>
            <a:off x="8452289" y="4305300"/>
            <a:ext cx="1075754" cy="1161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260443" y="2647108"/>
            <a:ext cx="8094880" cy="5019396"/>
          </a:xfrm>
          <a:prstGeom prst="rect">
            <a:avLst/>
          </a:prstGeom>
        </p:spPr>
      </p:pic>
      <p:pic>
        <p:nvPicPr>
          <p:cNvPr id="10" name="Picture 9"/>
          <p:cNvPicPr>
            <a:picLocks noChangeAspect="1"/>
          </p:cNvPicPr>
          <p:nvPr/>
        </p:nvPicPr>
        <p:blipFill>
          <a:blip r:embed="rId5"/>
          <a:stretch>
            <a:fillRect/>
          </a:stretch>
        </p:blipFill>
        <p:spPr>
          <a:xfrm>
            <a:off x="9625009" y="2647108"/>
            <a:ext cx="8414949" cy="5019396"/>
          </a:xfrm>
          <a:prstGeom prst="rect">
            <a:avLst/>
          </a:prstGeom>
        </p:spPr>
      </p:pic>
    </p:spTree>
    <p:extLst>
      <p:ext uri="{BB962C8B-B14F-4D97-AF65-F5344CB8AC3E}">
        <p14:creationId xmlns:p14="http://schemas.microsoft.com/office/powerpoint/2010/main" val="354026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E483CE8-D5C2-43C3-59BC-DA0CA7B49C9D}"/>
              </a:ext>
            </a:extLst>
          </p:cNvPr>
          <p:cNvGrpSpPr/>
          <p:nvPr/>
        </p:nvGrpSpPr>
        <p:grpSpPr>
          <a:xfrm>
            <a:off x="1028700" y="130490"/>
            <a:ext cx="16230599" cy="1566544"/>
            <a:chOff x="4077733" y="1543801"/>
            <a:chExt cx="8261255" cy="1566544"/>
          </a:xfrm>
        </p:grpSpPr>
        <p:grpSp>
          <p:nvGrpSpPr>
            <p:cNvPr id="15" name="Group 5">
              <a:extLst>
                <a:ext uri="{FF2B5EF4-FFF2-40B4-BE49-F238E27FC236}">
                  <a16:creationId xmlns:a16="http://schemas.microsoft.com/office/drawing/2014/main" id="{09C3AC81-797E-B6D1-5D0B-F18D1603B317}"/>
                </a:ext>
              </a:extLst>
            </p:cNvPr>
            <p:cNvGrpSpPr/>
            <p:nvPr/>
          </p:nvGrpSpPr>
          <p:grpSpPr>
            <a:xfrm>
              <a:off x="4077733" y="1680092"/>
              <a:ext cx="8261255" cy="1430253"/>
              <a:chOff x="0" y="0"/>
              <a:chExt cx="2175804" cy="376692"/>
            </a:xfrm>
          </p:grpSpPr>
          <p:sp>
            <p:nvSpPr>
              <p:cNvPr id="16" name="Freeform 6">
                <a:extLst>
                  <a:ext uri="{FF2B5EF4-FFF2-40B4-BE49-F238E27FC236}">
                    <a16:creationId xmlns:a16="http://schemas.microsoft.com/office/drawing/2014/main" id="{74D9EA01-B5CE-5EA8-7DD9-151C02A0B511}"/>
                  </a:ext>
                </a:extLst>
              </p:cNvPr>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US"/>
              </a:p>
            </p:txBody>
          </p:sp>
          <p:sp>
            <p:nvSpPr>
              <p:cNvPr id="17" name="TextBox 7">
                <a:extLst>
                  <a:ext uri="{FF2B5EF4-FFF2-40B4-BE49-F238E27FC236}">
                    <a16:creationId xmlns:a16="http://schemas.microsoft.com/office/drawing/2014/main" id="{1C5DBDEF-D485-B271-4423-BEFE830921CE}"/>
                  </a:ext>
                </a:extLst>
              </p:cNvPr>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608884" y="1543801"/>
              <a:ext cx="7198952" cy="1527726"/>
            </a:xfrm>
            <a:prstGeom prst="rect">
              <a:avLst/>
            </a:prstGeom>
          </p:spPr>
          <p:txBody>
            <a:bodyPr lIns="0" tIns="0" rIns="0" bIns="0" rtlCol="0" anchor="t">
              <a:spAutoFit/>
            </a:bodyPr>
            <a:lstStyle/>
            <a:p>
              <a:pPr algn="ctr">
                <a:lnSpc>
                  <a:spcPts val="12880"/>
                </a:lnSpc>
              </a:pPr>
              <a:r>
                <a:rPr lang="en-US" sz="7500" dirty="0">
                  <a:solidFill>
                    <a:schemeClr val="bg1"/>
                  </a:solidFill>
                  <a:latin typeface="Paytone One"/>
                </a:rPr>
                <a:t>One Time Pad Cipher</a:t>
              </a:r>
            </a:p>
          </p:txBody>
        </p:sp>
      </p:grpSp>
      <p:pic>
        <p:nvPicPr>
          <p:cNvPr id="11" name="Picture 10"/>
          <p:cNvPicPr>
            <a:picLocks noChangeAspect="1"/>
          </p:cNvPicPr>
          <p:nvPr/>
        </p:nvPicPr>
        <p:blipFill>
          <a:blip r:embed="rId2"/>
          <a:stretch>
            <a:fillRect/>
          </a:stretch>
        </p:blipFill>
        <p:spPr>
          <a:xfrm>
            <a:off x="4307884" y="2933700"/>
            <a:ext cx="10909653" cy="4724400"/>
          </a:xfrm>
          <a:prstGeom prst="rect">
            <a:avLst/>
          </a:prstGeom>
        </p:spPr>
      </p:pic>
      <p:pic>
        <p:nvPicPr>
          <p:cNvPr id="6" name="Picture 12" descr="Arrow Down Icon | Flat Cute Arrows Iconpack | Custom Icon Design">
            <a:extLst>
              <a:ext uri="{FF2B5EF4-FFF2-40B4-BE49-F238E27FC236}">
                <a16:creationId xmlns:a16="http://schemas.microsoft.com/office/drawing/2014/main" id="{632E063E-E26B-5304-097D-7CF6BA34A16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111" b="92889" l="9778" r="89778">
                        <a14:foregroundMark x1="39556" y1="8000" x2="57778" y2="8889"/>
                        <a14:foregroundMark x1="50667" y1="84000" x2="49778" y2="93333"/>
                        <a14:foregroundMark x1="43556" y1="7111" x2="56889" y2="8444"/>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759672" y="4877802"/>
            <a:ext cx="1539807" cy="1556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2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519BFD-3B2B-3127-40B0-105F54EE2A41}"/>
              </a:ext>
            </a:extLst>
          </p:cNvPr>
          <p:cNvGrpSpPr/>
          <p:nvPr/>
        </p:nvGrpSpPr>
        <p:grpSpPr>
          <a:xfrm>
            <a:off x="2667000" y="176036"/>
            <a:ext cx="13258800" cy="4773936"/>
            <a:chOff x="4077733" y="1543801"/>
            <a:chExt cx="8261255" cy="4773936"/>
          </a:xfrm>
        </p:grpSpPr>
        <p:grpSp>
          <p:nvGrpSpPr>
            <p:cNvPr id="3" name="Group 5">
              <a:extLst>
                <a:ext uri="{FF2B5EF4-FFF2-40B4-BE49-F238E27FC236}">
                  <a16:creationId xmlns:a16="http://schemas.microsoft.com/office/drawing/2014/main" id="{FF332C44-3234-44C5-3176-CB90F592D9E4}"/>
                </a:ext>
              </a:extLst>
            </p:cNvPr>
            <p:cNvGrpSpPr/>
            <p:nvPr/>
          </p:nvGrpSpPr>
          <p:grpSpPr>
            <a:xfrm>
              <a:off x="4077733" y="1680092"/>
              <a:ext cx="8261255" cy="1430253"/>
              <a:chOff x="0" y="0"/>
              <a:chExt cx="2175804" cy="376692"/>
            </a:xfrm>
          </p:grpSpPr>
          <p:sp>
            <p:nvSpPr>
              <p:cNvPr id="5" name="Freeform 6">
                <a:extLst>
                  <a:ext uri="{FF2B5EF4-FFF2-40B4-BE49-F238E27FC236}">
                    <a16:creationId xmlns:a16="http://schemas.microsoft.com/office/drawing/2014/main" id="{2A6988A9-4889-88D7-B203-B4D6FF15A571}"/>
                  </a:ext>
                </a:extLst>
              </p:cNvPr>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US"/>
              </a:p>
            </p:txBody>
          </p:sp>
          <p:sp>
            <p:nvSpPr>
              <p:cNvPr id="9" name="TextBox 7">
                <a:extLst>
                  <a:ext uri="{FF2B5EF4-FFF2-40B4-BE49-F238E27FC236}">
                    <a16:creationId xmlns:a16="http://schemas.microsoft.com/office/drawing/2014/main" id="{1BEC0ECB-AE66-5E55-4713-DF781DF1EFA0}"/>
                  </a:ext>
                </a:extLst>
              </p:cNvPr>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4" name="TextBox 9">
              <a:extLst>
                <a:ext uri="{FF2B5EF4-FFF2-40B4-BE49-F238E27FC236}">
                  <a16:creationId xmlns:a16="http://schemas.microsoft.com/office/drawing/2014/main" id="{D48BE337-1A81-8BF7-E59A-6F9E4DAB4ACD}"/>
                </a:ext>
              </a:extLst>
            </p:cNvPr>
            <p:cNvSpPr txBox="1"/>
            <p:nvPr/>
          </p:nvSpPr>
          <p:spPr>
            <a:xfrm>
              <a:off x="4608884" y="1543801"/>
              <a:ext cx="7198952" cy="4773936"/>
            </a:xfrm>
            <a:prstGeom prst="rect">
              <a:avLst/>
            </a:prstGeom>
          </p:spPr>
          <p:txBody>
            <a:bodyPr lIns="0" tIns="0" rIns="0" bIns="0" rtlCol="0" anchor="t">
              <a:spAutoFit/>
            </a:bodyPr>
            <a:lstStyle/>
            <a:p>
              <a:pPr algn="ctr">
                <a:lnSpc>
                  <a:spcPts val="12880"/>
                </a:lnSpc>
              </a:pPr>
              <a:r>
                <a:rPr lang="en-US" sz="7200" b="1" i="0" dirty="0" smtClean="0">
                  <a:solidFill>
                    <a:srgbClr val="180A5C"/>
                  </a:solidFill>
                  <a:effectLst/>
                  <a:latin typeface="-apple-system"/>
                </a:rPr>
                <a:t>✨</a:t>
              </a:r>
              <a:r>
                <a:rPr lang="en-US" sz="7200" dirty="0">
                  <a:solidFill>
                    <a:schemeClr val="bg1"/>
                  </a:solidFill>
                  <a:latin typeface="Paytone One"/>
                </a:rPr>
                <a:t>Transposition Cipher </a:t>
              </a:r>
            </a:p>
            <a:p>
              <a:pPr algn="ctr">
                <a:lnSpc>
                  <a:spcPts val="12880"/>
                </a:lnSpc>
              </a:pPr>
              <a:endParaRPr lang="en-US" sz="7200" dirty="0">
                <a:solidFill>
                  <a:schemeClr val="bg1"/>
                </a:solidFill>
                <a:latin typeface="Paytone One"/>
              </a:endParaRPr>
            </a:p>
          </p:txBody>
        </p:sp>
      </p:grpSp>
      <p:grpSp>
        <p:nvGrpSpPr>
          <p:cNvPr id="15" name="Group 14">
            <a:extLst>
              <a:ext uri="{FF2B5EF4-FFF2-40B4-BE49-F238E27FC236}">
                <a16:creationId xmlns:a16="http://schemas.microsoft.com/office/drawing/2014/main" id="{5629A670-40F0-3590-9477-728B57288996}"/>
              </a:ext>
            </a:extLst>
          </p:cNvPr>
          <p:cNvGrpSpPr/>
          <p:nvPr/>
        </p:nvGrpSpPr>
        <p:grpSpPr>
          <a:xfrm>
            <a:off x="1227882" y="2337678"/>
            <a:ext cx="16082839" cy="1169551"/>
            <a:chOff x="448517" y="2565121"/>
            <a:chExt cx="16082839" cy="1169551"/>
          </a:xfrm>
        </p:grpSpPr>
        <p:sp>
          <p:nvSpPr>
            <p:cNvPr id="16" name="TextBox 15">
              <a:extLst>
                <a:ext uri="{FF2B5EF4-FFF2-40B4-BE49-F238E27FC236}">
                  <a16:creationId xmlns:a16="http://schemas.microsoft.com/office/drawing/2014/main" id="{11E9FF16-150F-2C22-29E4-69F21C60D154}"/>
                </a:ext>
              </a:extLst>
            </p:cNvPr>
            <p:cNvSpPr txBox="1"/>
            <p:nvPr/>
          </p:nvSpPr>
          <p:spPr>
            <a:xfrm>
              <a:off x="1143000" y="2565121"/>
              <a:ext cx="15388356" cy="1169551"/>
            </a:xfrm>
            <a:prstGeom prst="rect">
              <a:avLst/>
            </a:prstGeom>
            <a:noFill/>
          </p:spPr>
          <p:txBody>
            <a:bodyPr wrap="square">
              <a:spAutoFit/>
            </a:bodyPr>
            <a:lstStyle/>
            <a:p>
              <a:r>
                <a:rPr lang="vi-VN" sz="3500" dirty="0">
                  <a:solidFill>
                    <a:srgbClr val="5C5C5B"/>
                  </a:solidFill>
                  <a:latin typeface="RobotoCondensed"/>
                </a:rPr>
                <a:t>Là hệ mã hóa trong đó các kí tự của bản gốc được giữ nguyên, nhưng vị trí bị thay đổi.</a:t>
              </a:r>
              <a:endParaRPr lang="en-US" sz="3500" dirty="0">
                <a:latin typeface="RobotoCondensed"/>
              </a:endParaRPr>
            </a:p>
          </p:txBody>
        </p:sp>
        <p:pic>
          <p:nvPicPr>
            <p:cNvPr id="17" name="Picture 2" descr="Star - Free nature icons">
              <a:extLst>
                <a:ext uri="{FF2B5EF4-FFF2-40B4-BE49-F238E27FC236}">
                  <a16:creationId xmlns:a16="http://schemas.microsoft.com/office/drawing/2014/main" id="{E4E85434-D83D-E9A2-0746-77739DABF5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517" y="2565121"/>
              <a:ext cx="722192" cy="722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EC4C1372-9E4D-D695-F4A9-4C308EBFE58E}"/>
              </a:ext>
            </a:extLst>
          </p:cNvPr>
          <p:cNvGrpSpPr/>
          <p:nvPr/>
        </p:nvGrpSpPr>
        <p:grpSpPr>
          <a:xfrm>
            <a:off x="1447800" y="3885700"/>
            <a:ext cx="15862920" cy="1189286"/>
            <a:chOff x="1143000" y="3659157"/>
            <a:chExt cx="15862920" cy="1189286"/>
          </a:xfrm>
        </p:grpSpPr>
        <p:sp>
          <p:nvSpPr>
            <p:cNvPr id="19" name="TextBox 18">
              <a:extLst>
                <a:ext uri="{FF2B5EF4-FFF2-40B4-BE49-F238E27FC236}">
                  <a16:creationId xmlns:a16="http://schemas.microsoft.com/office/drawing/2014/main" id="{834B2E5F-3091-60A7-89C7-63C0B452E7DB}"/>
                </a:ext>
              </a:extLst>
            </p:cNvPr>
            <p:cNvSpPr txBox="1"/>
            <p:nvPr/>
          </p:nvSpPr>
          <p:spPr>
            <a:xfrm>
              <a:off x="1828799" y="3709670"/>
              <a:ext cx="15177121" cy="1138773"/>
            </a:xfrm>
            <a:prstGeom prst="rect">
              <a:avLst/>
            </a:prstGeom>
            <a:noFill/>
          </p:spPr>
          <p:txBody>
            <a:bodyPr wrap="square">
              <a:spAutoFit/>
            </a:bodyPr>
            <a:lstStyle/>
            <a:p>
              <a:r>
                <a:rPr lang="vi-VN" sz="3400" u="sng" dirty="0">
                  <a:solidFill>
                    <a:srgbClr val="5C5C5B"/>
                  </a:solidFill>
                  <a:latin typeface="RobotoCondensed"/>
                </a:rPr>
                <a:t>Đảo ngược toàn bộ </a:t>
              </a:r>
              <a:r>
                <a:rPr lang="vi-VN" sz="3400" u="sng" dirty="0" smtClean="0">
                  <a:solidFill>
                    <a:srgbClr val="5C5C5B"/>
                  </a:solidFill>
                  <a:latin typeface="RobotoCondensed"/>
                </a:rPr>
                <a:t>plaintex</a:t>
              </a:r>
              <a:r>
                <a:rPr lang="vi-VN" sz="3400" dirty="0" smtClean="0">
                  <a:solidFill>
                    <a:srgbClr val="5C5C5B"/>
                  </a:solidFill>
                  <a:latin typeface="RobotoCondensed"/>
                </a:rPr>
                <a:t>: </a:t>
              </a:r>
              <a:r>
                <a:rPr lang="vi-VN" sz="3400" dirty="0">
                  <a:solidFill>
                    <a:srgbClr val="5C5C5B"/>
                  </a:solidFill>
                  <a:latin typeface="RobotoCondensed"/>
                </a:rPr>
                <a:t>nghĩa là bản gốc được viết theo thứ tự ngược lại từ sau ra trước.</a:t>
              </a:r>
              <a:endParaRPr lang="en-US" sz="3400" dirty="0">
                <a:latin typeface="RobotoCondensed"/>
              </a:endParaRPr>
            </a:p>
          </p:txBody>
        </p:sp>
        <p:pic>
          <p:nvPicPr>
            <p:cNvPr id="20" name="Picture 3">
              <a:extLst>
                <a:ext uri="{FF2B5EF4-FFF2-40B4-BE49-F238E27FC236}">
                  <a16:creationId xmlns:a16="http://schemas.microsoft.com/office/drawing/2014/main" id="{60EB96FB-65B8-A050-6280-920F11C70D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659157"/>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EC4C1372-9E4D-D695-F4A9-4C308EBFE58E}"/>
              </a:ext>
            </a:extLst>
          </p:cNvPr>
          <p:cNvGrpSpPr/>
          <p:nvPr/>
        </p:nvGrpSpPr>
        <p:grpSpPr>
          <a:xfrm>
            <a:off x="1447800" y="5481642"/>
            <a:ext cx="15862920" cy="1189286"/>
            <a:chOff x="1143000" y="3659157"/>
            <a:chExt cx="15862920" cy="1189286"/>
          </a:xfrm>
        </p:grpSpPr>
        <p:sp>
          <p:nvSpPr>
            <p:cNvPr id="22" name="TextBox 21">
              <a:extLst>
                <a:ext uri="{FF2B5EF4-FFF2-40B4-BE49-F238E27FC236}">
                  <a16:creationId xmlns:a16="http://schemas.microsoft.com/office/drawing/2014/main" id="{834B2E5F-3091-60A7-89C7-63C0B452E7DB}"/>
                </a:ext>
              </a:extLst>
            </p:cNvPr>
            <p:cNvSpPr txBox="1"/>
            <p:nvPr/>
          </p:nvSpPr>
          <p:spPr>
            <a:xfrm>
              <a:off x="1828799" y="3709670"/>
              <a:ext cx="15177121" cy="1138773"/>
            </a:xfrm>
            <a:prstGeom prst="rect">
              <a:avLst/>
            </a:prstGeom>
            <a:noFill/>
          </p:spPr>
          <p:txBody>
            <a:bodyPr wrap="square">
              <a:spAutoFit/>
            </a:bodyPr>
            <a:lstStyle/>
            <a:p>
              <a:r>
                <a:rPr lang="vi-VN" sz="3400" u="sng" dirty="0">
                  <a:solidFill>
                    <a:srgbClr val="5C5C5B"/>
                  </a:solidFill>
                  <a:latin typeface="RobotoCondensed"/>
                </a:rPr>
                <a:t>Mã hóa theo mẫu hình học</a:t>
              </a:r>
              <a:r>
                <a:rPr lang="vi-VN" sz="3400" dirty="0">
                  <a:solidFill>
                    <a:srgbClr val="5C5C5B"/>
                  </a:solidFill>
                  <a:latin typeface="RobotoCondensed"/>
                </a:rPr>
                <a:t>: bản gốc được sắp xếp lại theo một mẫu hình học nào đó, thường là một mảng hoặc ma trận hai chiều.</a:t>
              </a:r>
              <a:endParaRPr lang="en-US" sz="3400" dirty="0">
                <a:latin typeface="RobotoCondensed"/>
              </a:endParaRPr>
            </a:p>
          </p:txBody>
        </p:sp>
        <p:pic>
          <p:nvPicPr>
            <p:cNvPr id="23" name="Picture 3">
              <a:extLst>
                <a:ext uri="{FF2B5EF4-FFF2-40B4-BE49-F238E27FC236}">
                  <a16:creationId xmlns:a16="http://schemas.microsoft.com/office/drawing/2014/main" id="{60EB96FB-65B8-A050-6280-920F11C70D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659157"/>
              <a:ext cx="685800"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EC4C1372-9E4D-D695-F4A9-4C308EBFE58E}"/>
              </a:ext>
            </a:extLst>
          </p:cNvPr>
          <p:cNvGrpSpPr/>
          <p:nvPr/>
        </p:nvGrpSpPr>
        <p:grpSpPr>
          <a:xfrm>
            <a:off x="1447800" y="7277100"/>
            <a:ext cx="15862920" cy="1189286"/>
            <a:chOff x="1143000" y="3659157"/>
            <a:chExt cx="15862920" cy="1189286"/>
          </a:xfrm>
        </p:grpSpPr>
        <p:sp>
          <p:nvSpPr>
            <p:cNvPr id="25" name="TextBox 24">
              <a:extLst>
                <a:ext uri="{FF2B5EF4-FFF2-40B4-BE49-F238E27FC236}">
                  <a16:creationId xmlns:a16="http://schemas.microsoft.com/office/drawing/2014/main" id="{834B2E5F-3091-60A7-89C7-63C0B452E7DB}"/>
                </a:ext>
              </a:extLst>
            </p:cNvPr>
            <p:cNvSpPr txBox="1"/>
            <p:nvPr/>
          </p:nvSpPr>
          <p:spPr>
            <a:xfrm>
              <a:off x="1828799" y="3709670"/>
              <a:ext cx="15177121" cy="1138773"/>
            </a:xfrm>
            <a:prstGeom prst="rect">
              <a:avLst/>
            </a:prstGeom>
            <a:noFill/>
          </p:spPr>
          <p:txBody>
            <a:bodyPr wrap="square">
              <a:spAutoFit/>
            </a:bodyPr>
            <a:lstStyle/>
            <a:p>
              <a:r>
                <a:rPr lang="vi-VN" sz="3400" u="sng" dirty="0">
                  <a:solidFill>
                    <a:srgbClr val="5C5C5B"/>
                  </a:solidFill>
                  <a:latin typeface="RobotoCondensed"/>
                </a:rPr>
                <a:t>Rail Fence (còn gọi là zigzag</a:t>
              </a:r>
              <a:r>
                <a:rPr lang="vi-VN" sz="3400" u="sng" dirty="0" smtClean="0">
                  <a:solidFill>
                    <a:srgbClr val="5C5C5B"/>
                  </a:solidFill>
                  <a:latin typeface="RobotoCondensed"/>
                </a:rPr>
                <a:t>)</a:t>
              </a:r>
              <a:r>
                <a:rPr lang="en-US" sz="3400" dirty="0" smtClean="0">
                  <a:solidFill>
                    <a:srgbClr val="5C5C5B"/>
                  </a:solidFill>
                  <a:latin typeface="RobotoCondensed"/>
                </a:rPr>
                <a:t>:</a:t>
              </a:r>
              <a:r>
                <a:rPr lang="vi-VN" sz="3400" dirty="0" smtClean="0">
                  <a:solidFill>
                    <a:srgbClr val="5C5C5B"/>
                  </a:solidFill>
                  <a:latin typeface="RobotoCondensed"/>
                </a:rPr>
                <a:t> </a:t>
              </a:r>
              <a:r>
                <a:rPr lang="vi-VN" sz="3400" dirty="0">
                  <a:solidFill>
                    <a:srgbClr val="5C5C5B"/>
                  </a:solidFill>
                  <a:latin typeface="RobotoCondensed"/>
                </a:rPr>
                <a:t>một mật mã chuyển vị bao gồm việc viết một văn bản theo hình zig-zag và đọc nó theo một đường thẳng.</a:t>
              </a:r>
              <a:endParaRPr lang="en-US" sz="3400" dirty="0">
                <a:latin typeface="RobotoCondensed"/>
              </a:endParaRPr>
            </a:p>
          </p:txBody>
        </p:sp>
        <p:pic>
          <p:nvPicPr>
            <p:cNvPr id="26" name="Picture 3">
              <a:extLst>
                <a:ext uri="{FF2B5EF4-FFF2-40B4-BE49-F238E27FC236}">
                  <a16:creationId xmlns:a16="http://schemas.microsoft.com/office/drawing/2014/main" id="{60EB96FB-65B8-A050-6280-920F11C70D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659157"/>
              <a:ext cx="6858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409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879925" y="0"/>
            <a:ext cx="10602160" cy="10602160"/>
          </a:xfrm>
          <a:custGeom>
            <a:avLst/>
            <a:gdLst/>
            <a:ahLst/>
            <a:cxnLst/>
            <a:rect l="l" t="t" r="r" b="b"/>
            <a:pathLst>
              <a:path w="10602160" h="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Freeform 3"/>
          <p:cNvSpPr/>
          <p:nvPr/>
        </p:nvSpPr>
        <p:spPr>
          <a:xfrm>
            <a:off x="5522794" y="3400454"/>
            <a:ext cx="7315200" cy="2739875"/>
          </a:xfrm>
          <a:custGeom>
            <a:avLst/>
            <a:gdLst/>
            <a:ahLst/>
            <a:cxnLst/>
            <a:rect l="l" t="t" r="r" b="b"/>
            <a:pathLst>
              <a:path w="7315200" h="2739875">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6" name="Freeform 6"/>
          <p:cNvSpPr/>
          <p:nvPr/>
        </p:nvSpPr>
        <p:spPr>
          <a:xfrm>
            <a:off x="7709724" y="0"/>
            <a:ext cx="10602160" cy="10602160"/>
          </a:xfrm>
          <a:custGeom>
            <a:avLst/>
            <a:gdLst/>
            <a:ahLst/>
            <a:cxnLst/>
            <a:rect l="l" t="t" r="r" b="b"/>
            <a:pathLst>
              <a:path w="10602160" h="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7" name="Freeform 7"/>
          <p:cNvSpPr/>
          <p:nvPr/>
        </p:nvSpPr>
        <p:spPr>
          <a:xfrm>
            <a:off x="-264272" y="7574008"/>
            <a:ext cx="2658732" cy="2712992"/>
          </a:xfrm>
          <a:custGeom>
            <a:avLst/>
            <a:gdLst/>
            <a:ahLst/>
            <a:cxnLst/>
            <a:rect l="l" t="t" r="r" b="b"/>
            <a:pathLst>
              <a:path w="2658732" h="2712992">
                <a:moveTo>
                  <a:pt x="0" y="0"/>
                </a:moveTo>
                <a:lnTo>
                  <a:pt x="2658732" y="0"/>
                </a:lnTo>
                <a:lnTo>
                  <a:pt x="2658732" y="2712992"/>
                </a:lnTo>
                <a:lnTo>
                  <a:pt x="0" y="2712992"/>
                </a:lnTo>
                <a:lnTo>
                  <a:pt x="0" y="0"/>
                </a:lnTo>
                <a:close/>
              </a:path>
            </a:pathLst>
          </a:custGeom>
          <a:blipFill>
            <a:blip r:embed="rId6">
              <a:extLst>
                <a:ext uri="{96DAC541-7B7A-43D3-8B79-37D633B846F1}">
                  <asvg:svgBlip xmlns:asvg="http://schemas.microsoft.com/office/drawing/2016/SVG/main" xmlns="" r:embed="rId10"/>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CE20CF45-0C14-0325-495A-21E4C44D21B1}"/>
              </a:ext>
            </a:extLst>
          </p:cNvPr>
          <p:cNvGrpSpPr/>
          <p:nvPr/>
        </p:nvGrpSpPr>
        <p:grpSpPr>
          <a:xfrm>
            <a:off x="2718167" y="0"/>
            <a:ext cx="13034450" cy="1697034"/>
            <a:chOff x="5881254" y="0"/>
            <a:chExt cx="6615547" cy="1697034"/>
          </a:xfrm>
        </p:grpSpPr>
        <p:grpSp>
          <p:nvGrpSpPr>
            <p:cNvPr id="15" name="Group 5">
              <a:extLst>
                <a:ext uri="{FF2B5EF4-FFF2-40B4-BE49-F238E27FC236}">
                  <a16:creationId xmlns:a16="http://schemas.microsoft.com/office/drawing/2014/main" id="{2FAE8DF3-BC3E-DA05-0208-F1E862E60096}"/>
                </a:ext>
              </a:extLst>
            </p:cNvPr>
            <p:cNvGrpSpPr/>
            <p:nvPr/>
          </p:nvGrpSpPr>
          <p:grpSpPr>
            <a:xfrm>
              <a:off x="5881254" y="122120"/>
              <a:ext cx="6615547" cy="1574914"/>
              <a:chOff x="-30027" y="-38100"/>
              <a:chExt cx="2205831" cy="414792"/>
            </a:xfrm>
          </p:grpSpPr>
          <p:sp>
            <p:nvSpPr>
              <p:cNvPr id="18" name="Freeform 6">
                <a:extLst>
                  <a:ext uri="{FF2B5EF4-FFF2-40B4-BE49-F238E27FC236}">
                    <a16:creationId xmlns:a16="http://schemas.microsoft.com/office/drawing/2014/main" id="{294153DF-76E1-9A75-CE10-61DFD7054C96}"/>
                  </a:ext>
                </a:extLst>
              </p:cNvPr>
              <p:cNvSpPr/>
              <p:nvPr/>
            </p:nvSpPr>
            <p:spPr>
              <a:xfrm>
                <a:off x="-30027"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US"/>
              </a:p>
            </p:txBody>
          </p:sp>
          <p:sp>
            <p:nvSpPr>
              <p:cNvPr id="19" name="TextBox 7">
                <a:extLst>
                  <a:ext uri="{FF2B5EF4-FFF2-40B4-BE49-F238E27FC236}">
                    <a16:creationId xmlns:a16="http://schemas.microsoft.com/office/drawing/2014/main" id="{13AFC9A2-982B-4B69-EBE8-CC2C76DF37C0}"/>
                  </a:ext>
                </a:extLst>
              </p:cNvPr>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2" name="TextBox 4">
              <a:extLst>
                <a:ext uri="{FF2B5EF4-FFF2-40B4-BE49-F238E27FC236}">
                  <a16:creationId xmlns:a16="http://schemas.microsoft.com/office/drawing/2014/main" id="{F616670B-F2EB-D113-4A81-DA8820AD21FD}"/>
                </a:ext>
              </a:extLst>
            </p:cNvPr>
            <p:cNvSpPr txBox="1"/>
            <p:nvPr/>
          </p:nvSpPr>
          <p:spPr>
            <a:xfrm>
              <a:off x="6151419" y="0"/>
              <a:ext cx="6345382" cy="1386662"/>
            </a:xfrm>
            <a:prstGeom prst="rect">
              <a:avLst/>
            </a:prstGeom>
          </p:spPr>
          <p:txBody>
            <a:bodyPr wrap="square" lIns="0" tIns="0" rIns="0" bIns="0" rtlCol="0" anchor="t">
              <a:spAutoFit/>
            </a:bodyPr>
            <a:lstStyle/>
            <a:p>
              <a:pPr algn="ctr">
                <a:lnSpc>
                  <a:spcPts val="12880"/>
                </a:lnSpc>
              </a:pPr>
              <a:r>
                <a:rPr lang="en-US" sz="4600" dirty="0" smtClean="0">
                  <a:solidFill>
                    <a:schemeClr val="bg1"/>
                  </a:solidFill>
                  <a:latin typeface="Paytone One Bold"/>
                </a:rPr>
                <a:t>TRADITIONAL CIPHERS</a:t>
              </a:r>
              <a:endParaRPr lang="en-US" sz="4600" dirty="0">
                <a:solidFill>
                  <a:schemeClr val="bg1"/>
                </a:solidFill>
                <a:latin typeface="Paytone One Bold"/>
              </a:endParaRPr>
            </a:p>
          </p:txBody>
        </p:sp>
      </p:grpSp>
      <p:pic>
        <p:nvPicPr>
          <p:cNvPr id="11266" name="Picture 2" descr="Trường Đại học Sư phạm Kỹ thuật TP. HCM — Sở Khoa học và Công nghệ Thành  phố Hồ Chí Minh">
            <a:extLst>
              <a:ext uri="{FF2B5EF4-FFF2-40B4-BE49-F238E27FC236}">
                <a16:creationId xmlns:a16="http://schemas.microsoft.com/office/drawing/2014/main" id="{4582B948-7E31-B916-EB96-09275E277D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903" y="122120"/>
            <a:ext cx="1686498" cy="18042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17" y="2933700"/>
            <a:ext cx="14302518" cy="6019800"/>
          </a:xfrm>
          <a:prstGeom prst="rect">
            <a:avLst/>
          </a:prstGeom>
        </p:spPr>
      </p:pic>
    </p:spTree>
    <p:extLst>
      <p:ext uri="{BB962C8B-B14F-4D97-AF65-F5344CB8AC3E}">
        <p14:creationId xmlns:p14="http://schemas.microsoft.com/office/powerpoint/2010/main" val="5761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CE20CF45-0C14-0325-495A-21E4C44D21B1}"/>
              </a:ext>
            </a:extLst>
          </p:cNvPr>
          <p:cNvGrpSpPr/>
          <p:nvPr/>
        </p:nvGrpSpPr>
        <p:grpSpPr>
          <a:xfrm>
            <a:off x="6172200" y="10391"/>
            <a:ext cx="5943600" cy="1579418"/>
            <a:chOff x="5971309" y="114300"/>
            <a:chExt cx="6525492" cy="1582734"/>
          </a:xfrm>
        </p:grpSpPr>
        <p:grpSp>
          <p:nvGrpSpPr>
            <p:cNvPr id="15" name="Group 5">
              <a:extLst>
                <a:ext uri="{FF2B5EF4-FFF2-40B4-BE49-F238E27FC236}">
                  <a16:creationId xmlns:a16="http://schemas.microsoft.com/office/drawing/2014/main" id="{2FAE8DF3-BC3E-DA05-0208-F1E862E60096}"/>
                </a:ext>
              </a:extLst>
            </p:cNvPr>
            <p:cNvGrpSpPr/>
            <p:nvPr/>
          </p:nvGrpSpPr>
          <p:grpSpPr>
            <a:xfrm>
              <a:off x="5971309" y="266781"/>
              <a:ext cx="6525492" cy="1430253"/>
              <a:chOff x="0" y="0"/>
              <a:chExt cx="2175804" cy="376692"/>
            </a:xfrm>
          </p:grpSpPr>
          <p:sp>
            <p:nvSpPr>
              <p:cNvPr id="18" name="Freeform 6">
                <a:extLst>
                  <a:ext uri="{FF2B5EF4-FFF2-40B4-BE49-F238E27FC236}">
                    <a16:creationId xmlns:a16="http://schemas.microsoft.com/office/drawing/2014/main" id="{294153DF-76E1-9A75-CE10-61DFD7054C96}"/>
                  </a:ext>
                </a:extLst>
              </p:cNvPr>
              <p:cNvSpPr/>
              <p:nvPr/>
            </p:nvSpPr>
            <p:spPr>
              <a:xfrm>
                <a:off x="0" y="0"/>
                <a:ext cx="2175804" cy="376692"/>
              </a:xfrm>
              <a:custGeom>
                <a:avLst/>
                <a:gdLst/>
                <a:ahLst/>
                <a:cxnLst/>
                <a:rect l="l" t="t" r="r" b="b"/>
                <a:pathLst>
                  <a:path w="2175804" h="376692">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txBody>
              <a:bodyPr/>
              <a:lstStyle/>
              <a:p>
                <a:endParaRPr lang="en-US"/>
              </a:p>
            </p:txBody>
          </p:sp>
          <p:sp>
            <p:nvSpPr>
              <p:cNvPr id="19" name="TextBox 7">
                <a:extLst>
                  <a:ext uri="{FF2B5EF4-FFF2-40B4-BE49-F238E27FC236}">
                    <a16:creationId xmlns:a16="http://schemas.microsoft.com/office/drawing/2014/main" id="{13AFC9A2-982B-4B69-EBE8-CC2C76DF37C0}"/>
                  </a:ext>
                </a:extLst>
              </p:cNvPr>
              <p:cNvSpPr txBox="1"/>
              <p:nvPr/>
            </p:nvSpPr>
            <p:spPr>
              <a:xfrm>
                <a:off x="0" y="-38100"/>
                <a:ext cx="2175804" cy="414792"/>
              </a:xfrm>
              <a:prstGeom prst="rect">
                <a:avLst/>
              </a:prstGeom>
            </p:spPr>
            <p:txBody>
              <a:bodyPr lIns="50800" tIns="50800" rIns="50800" bIns="50800" rtlCol="0" anchor="ctr"/>
              <a:lstStyle/>
              <a:p>
                <a:pPr algn="ctr">
                  <a:lnSpc>
                    <a:spcPts val="2659"/>
                  </a:lnSpc>
                </a:pPr>
                <a:endParaRPr/>
              </a:p>
            </p:txBody>
          </p:sp>
        </p:grpSp>
        <p:sp>
          <p:nvSpPr>
            <p:cNvPr id="2" name="TextBox 4">
              <a:extLst>
                <a:ext uri="{FF2B5EF4-FFF2-40B4-BE49-F238E27FC236}">
                  <a16:creationId xmlns:a16="http://schemas.microsoft.com/office/drawing/2014/main" id="{F616670B-F2EB-D113-4A81-DA8820AD21FD}"/>
                </a:ext>
              </a:extLst>
            </p:cNvPr>
            <p:cNvSpPr txBox="1"/>
            <p:nvPr/>
          </p:nvSpPr>
          <p:spPr>
            <a:xfrm>
              <a:off x="5971309" y="114300"/>
              <a:ext cx="6345382" cy="1458159"/>
            </a:xfrm>
            <a:prstGeom prst="rect">
              <a:avLst/>
            </a:prstGeom>
          </p:spPr>
          <p:txBody>
            <a:bodyPr wrap="square" lIns="0" tIns="0" rIns="0" bIns="0" rtlCol="0" anchor="t">
              <a:spAutoFit/>
            </a:bodyPr>
            <a:lstStyle/>
            <a:p>
              <a:pPr algn="ctr">
                <a:lnSpc>
                  <a:spcPts val="12880"/>
                </a:lnSpc>
              </a:pPr>
              <a:r>
                <a:rPr lang="en-US" sz="7200" b="1" dirty="0" err="1">
                  <a:solidFill>
                    <a:schemeClr val="bg1"/>
                  </a:solidFill>
                  <a:latin typeface="RobotoCondensed"/>
                  <a:cs typeface="Times New Roman" panose="02020603050405020304" pitchFamily="18" charset="0"/>
                </a:rPr>
                <a:t>Nội</a:t>
              </a:r>
              <a:r>
                <a:rPr lang="en-US" sz="7200" b="1" dirty="0">
                  <a:solidFill>
                    <a:schemeClr val="bg1"/>
                  </a:solidFill>
                  <a:latin typeface="RobotoCondensed"/>
                  <a:cs typeface="Times New Roman" panose="02020603050405020304" pitchFamily="18" charset="0"/>
                </a:rPr>
                <a:t> Dung</a:t>
              </a:r>
            </a:p>
          </p:txBody>
        </p:sp>
      </p:grpSp>
      <p:grpSp>
        <p:nvGrpSpPr>
          <p:cNvPr id="23" name="Group 22">
            <a:extLst>
              <a:ext uri="{FF2B5EF4-FFF2-40B4-BE49-F238E27FC236}">
                <a16:creationId xmlns:a16="http://schemas.microsoft.com/office/drawing/2014/main" id="{22A2E6E8-36D4-C837-70CA-8F628F2B1E85}"/>
              </a:ext>
            </a:extLst>
          </p:cNvPr>
          <p:cNvGrpSpPr/>
          <p:nvPr/>
        </p:nvGrpSpPr>
        <p:grpSpPr>
          <a:xfrm>
            <a:off x="2685986" y="2869409"/>
            <a:ext cx="10725214" cy="2779405"/>
            <a:chOff x="-27708" y="1347886"/>
            <a:chExt cx="7571508" cy="3052695"/>
          </a:xfrm>
        </p:grpSpPr>
        <p:sp>
          <p:nvSpPr>
            <p:cNvPr id="4" name="TextBox 4">
              <a:extLst>
                <a:ext uri="{FF2B5EF4-FFF2-40B4-BE49-F238E27FC236}">
                  <a16:creationId xmlns:a16="http://schemas.microsoft.com/office/drawing/2014/main" id="{EA2F0A83-AE70-265D-8B00-A7C546A3A13E}"/>
                </a:ext>
              </a:extLst>
            </p:cNvPr>
            <p:cNvSpPr txBox="1"/>
            <p:nvPr/>
          </p:nvSpPr>
          <p:spPr>
            <a:xfrm>
              <a:off x="762000" y="1347886"/>
              <a:ext cx="6781800" cy="3052695"/>
            </a:xfrm>
            <a:prstGeom prst="rect">
              <a:avLst/>
            </a:prstGeom>
          </p:spPr>
          <p:txBody>
            <a:bodyPr wrap="square" lIns="0" tIns="0" rIns="0" bIns="0" rtlCol="0" anchor="t">
              <a:spAutoFit/>
            </a:bodyPr>
            <a:lstStyle/>
            <a:p>
              <a:pPr algn="ctr">
                <a:lnSpc>
                  <a:spcPts val="12880"/>
                </a:lnSpc>
              </a:pPr>
              <a:r>
                <a:rPr lang="en-US" sz="5400" dirty="0" smtClean="0">
                  <a:solidFill>
                    <a:srgbClr val="AD5545"/>
                  </a:solidFill>
                  <a:latin typeface="Paytone One Bold"/>
                </a:rPr>
                <a:t>   </a:t>
              </a:r>
              <a:r>
                <a:rPr lang="en-US" sz="5400" b="1" dirty="0" smtClean="0">
                  <a:solidFill>
                    <a:srgbClr val="AD5545"/>
                  </a:solidFill>
                  <a:latin typeface="Paytone One Bold"/>
                </a:rPr>
                <a:t>Substitution </a:t>
              </a:r>
              <a:r>
                <a:rPr lang="en-US" sz="5400" b="1" dirty="0">
                  <a:solidFill>
                    <a:srgbClr val="AD5545"/>
                  </a:solidFill>
                  <a:latin typeface="Paytone One Bold"/>
                </a:rPr>
                <a:t>Ciphers</a:t>
              </a:r>
            </a:p>
          </p:txBody>
        </p:sp>
        <p:pic>
          <p:nvPicPr>
            <p:cNvPr id="22" name="Picture 2" descr="Star - Free nature icons">
              <a:extLst>
                <a:ext uri="{FF2B5EF4-FFF2-40B4-BE49-F238E27FC236}">
                  <a16:creationId xmlns:a16="http://schemas.microsoft.com/office/drawing/2014/main" id="{76039844-7FFD-7778-5A6F-C15AA0D053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08" y="1768516"/>
              <a:ext cx="912560" cy="9885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A8BEBC06-75FF-EB7D-3F08-05A3EB387686}"/>
              </a:ext>
            </a:extLst>
          </p:cNvPr>
          <p:cNvGrpSpPr/>
          <p:nvPr/>
        </p:nvGrpSpPr>
        <p:grpSpPr>
          <a:xfrm>
            <a:off x="2685984" y="5524500"/>
            <a:ext cx="10725215" cy="1654299"/>
            <a:chOff x="-48490" y="2644670"/>
            <a:chExt cx="8201890" cy="1654299"/>
          </a:xfrm>
        </p:grpSpPr>
        <p:sp>
          <p:nvSpPr>
            <p:cNvPr id="8" name="TextBox 4">
              <a:extLst>
                <a:ext uri="{FF2B5EF4-FFF2-40B4-BE49-F238E27FC236}">
                  <a16:creationId xmlns:a16="http://schemas.microsoft.com/office/drawing/2014/main" id="{A1607F24-2569-42CC-2332-DC128137D8CA}"/>
                </a:ext>
              </a:extLst>
            </p:cNvPr>
            <p:cNvSpPr txBox="1"/>
            <p:nvPr/>
          </p:nvSpPr>
          <p:spPr>
            <a:xfrm>
              <a:off x="762000" y="2644670"/>
              <a:ext cx="7391400" cy="1654299"/>
            </a:xfrm>
            <a:prstGeom prst="rect">
              <a:avLst/>
            </a:prstGeom>
          </p:spPr>
          <p:txBody>
            <a:bodyPr wrap="square" lIns="0" tIns="0" rIns="0" bIns="0" rtlCol="0" anchor="t">
              <a:spAutoFit/>
            </a:bodyPr>
            <a:lstStyle/>
            <a:p>
              <a:pPr algn="ctr">
                <a:lnSpc>
                  <a:spcPts val="12880"/>
                </a:lnSpc>
              </a:pPr>
              <a:r>
                <a:rPr lang="en-US" sz="5400" b="1" dirty="0" smtClean="0">
                  <a:solidFill>
                    <a:srgbClr val="AD5545"/>
                  </a:solidFill>
                  <a:latin typeface="Paytone One Bold"/>
                </a:rPr>
                <a:t>    Transposition Cipher </a:t>
              </a:r>
              <a:endParaRPr lang="en-US" sz="5400" b="1" dirty="0">
                <a:solidFill>
                  <a:srgbClr val="AD5545"/>
                </a:solidFill>
                <a:latin typeface="Paytone One Bold"/>
              </a:endParaRPr>
            </a:p>
          </p:txBody>
        </p:sp>
        <p:pic>
          <p:nvPicPr>
            <p:cNvPr id="25" name="Picture 2" descr="Star - Free nature icons">
              <a:extLst>
                <a:ext uri="{FF2B5EF4-FFF2-40B4-BE49-F238E27FC236}">
                  <a16:creationId xmlns:a16="http://schemas.microsoft.com/office/drawing/2014/main" id="{21E82EA8-6E5A-8C14-E163-D9AC434441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90" y="3065300"/>
              <a:ext cx="988538" cy="9885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3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6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59892"/>
            <a:ext cx="16649700" cy="6498408"/>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US"/>
            </a:p>
          </p:txBody>
        </p:sp>
        <p:sp>
          <p:nvSpPr>
            <p:cNvPr id="4"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63775">
            <a:off x="729149" y="2068980"/>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1524000" y="3700805"/>
            <a:ext cx="16002000" cy="4488408"/>
          </a:xfrm>
          <a:prstGeom prst="rect">
            <a:avLst/>
          </a:prstGeom>
        </p:spPr>
        <p:txBody>
          <a:bodyPr wrap="square" lIns="0" tIns="0" rIns="0" bIns="0" rtlCol="0" anchor="t">
            <a:spAutoFit/>
          </a:bodyPr>
          <a:lstStyle/>
          <a:p>
            <a:pPr algn="just">
              <a:lnSpc>
                <a:spcPts val="5040"/>
              </a:lnSpc>
            </a:pPr>
            <a:r>
              <a:rPr lang="en-US" sz="4800" b="1" i="0" dirty="0" smtClean="0">
                <a:solidFill>
                  <a:srgbClr val="333333"/>
                </a:solidFill>
                <a:effectLst/>
                <a:latin typeface="RobotoCondensed"/>
              </a:rPr>
              <a:t>Traditional Ciphers</a:t>
            </a:r>
            <a:r>
              <a:rPr lang="vi-VN" sz="4800" dirty="0" smtClean="0">
                <a:solidFill>
                  <a:srgbClr val="333333"/>
                </a:solidFill>
                <a:latin typeface="RobotoCondensed"/>
              </a:rPr>
              <a:t> </a:t>
            </a:r>
            <a:r>
              <a:rPr lang="en-US" sz="4800" dirty="0" smtClean="0">
                <a:solidFill>
                  <a:srgbClr val="333333"/>
                </a:solidFill>
                <a:latin typeface="RobotoCondensed"/>
              </a:rPr>
              <a:t>l</a:t>
            </a:r>
            <a:r>
              <a:rPr lang="vi-VN" sz="4800" dirty="0" smtClean="0">
                <a:solidFill>
                  <a:srgbClr val="333333"/>
                </a:solidFill>
                <a:latin typeface="RobotoCondensed"/>
              </a:rPr>
              <a:t>à </a:t>
            </a:r>
            <a:r>
              <a:rPr lang="vi-VN" sz="4800" dirty="0">
                <a:solidFill>
                  <a:srgbClr val="333333"/>
                </a:solidFill>
                <a:latin typeface="RobotoCondensed"/>
              </a:rPr>
              <a:t>một dạng của mật mã học đã được sử dụng từ rất lâu trong lịch sử phát triển của loài người nhưng ngày nay đã bị “bỏ rơi” do các phương thức mã hóa này quá đơn giản và những kẻ tấn công có thể dễ dàng bẻ khóa thông qua nhiều phương </a:t>
            </a:r>
            <a:r>
              <a:rPr lang="vi-VN" sz="4800" dirty="0" smtClean="0">
                <a:solidFill>
                  <a:srgbClr val="333333"/>
                </a:solidFill>
                <a:latin typeface="RobotoCondensed"/>
              </a:rPr>
              <a:t>thức</a:t>
            </a:r>
            <a:r>
              <a:rPr lang="en-US" sz="4800" dirty="0">
                <a:solidFill>
                  <a:srgbClr val="333333"/>
                </a:solidFill>
                <a:latin typeface="RobotoCondensed"/>
              </a:rPr>
              <a:t> </a:t>
            </a:r>
            <a:r>
              <a:rPr lang="vi-VN" sz="4800" dirty="0" smtClean="0">
                <a:solidFill>
                  <a:srgbClr val="333333"/>
                </a:solidFill>
                <a:latin typeface="RobotoCondensed"/>
              </a:rPr>
              <a:t>(thử </a:t>
            </a:r>
            <a:r>
              <a:rPr lang="vi-VN" sz="4800" dirty="0">
                <a:solidFill>
                  <a:srgbClr val="333333"/>
                </a:solidFill>
                <a:latin typeface="RobotoCondensed"/>
              </a:rPr>
              <a:t>hết mọi trường hợp </a:t>
            </a:r>
            <a:r>
              <a:rPr lang="vi-VN" sz="4800" dirty="0" smtClean="0">
                <a:solidFill>
                  <a:srgbClr val="333333"/>
                </a:solidFill>
                <a:latin typeface="RobotoCondensed"/>
              </a:rPr>
              <a:t>h</a:t>
            </a:r>
            <a:r>
              <a:rPr lang="en-US" sz="4800" dirty="0" err="1" smtClean="0">
                <a:solidFill>
                  <a:srgbClr val="333333"/>
                </a:solidFill>
                <a:latin typeface="RobotoCondensed"/>
              </a:rPr>
              <a:t>oặc</a:t>
            </a:r>
            <a:r>
              <a:rPr lang="vi-VN" sz="4800" dirty="0" smtClean="0">
                <a:solidFill>
                  <a:srgbClr val="333333"/>
                </a:solidFill>
                <a:latin typeface="RobotoCondensed"/>
              </a:rPr>
              <a:t> </a:t>
            </a:r>
            <a:r>
              <a:rPr lang="vi-VN" sz="4800" dirty="0">
                <a:solidFill>
                  <a:srgbClr val="333333"/>
                </a:solidFill>
                <a:latin typeface="RobotoCondensed"/>
              </a:rPr>
              <a:t>dựa trên phân tích tần suất lặp lại của các chữ cái).</a:t>
            </a:r>
            <a:endParaRPr lang="en-US" sz="4800" dirty="0">
              <a:solidFill>
                <a:srgbClr val="000000"/>
              </a:solidFill>
              <a:latin typeface="Quicksand Bold"/>
            </a:endParaRPr>
          </a:p>
        </p:txBody>
      </p:sp>
      <p:sp>
        <p:nvSpPr>
          <p:cNvPr id="11" name="TextBox 4">
            <a:extLst>
              <a:ext uri="{FF2B5EF4-FFF2-40B4-BE49-F238E27FC236}">
                <a16:creationId xmlns:a16="http://schemas.microsoft.com/office/drawing/2014/main" id="{98671FBD-5DF3-DA94-E381-F55011204788}"/>
              </a:ext>
            </a:extLst>
          </p:cNvPr>
          <p:cNvSpPr txBox="1"/>
          <p:nvPr/>
        </p:nvSpPr>
        <p:spPr>
          <a:xfrm>
            <a:off x="3412394" y="809355"/>
            <a:ext cx="11620825" cy="1527726"/>
          </a:xfrm>
          <a:prstGeom prst="rect">
            <a:avLst/>
          </a:prstGeom>
        </p:spPr>
        <p:txBody>
          <a:bodyPr wrap="square" lIns="0" tIns="0" rIns="0" bIns="0" rtlCol="0" anchor="t">
            <a:spAutoFit/>
          </a:bodyPr>
          <a:lstStyle/>
          <a:p>
            <a:pPr algn="ctr">
              <a:lnSpc>
                <a:spcPts val="12880"/>
              </a:lnSpc>
            </a:pPr>
            <a:r>
              <a:rPr lang="en-US" sz="9200" dirty="0">
                <a:solidFill>
                  <a:srgbClr val="AD5545"/>
                </a:solidFill>
                <a:latin typeface="Paytone One Bold"/>
              </a:rPr>
              <a:t>Traditional Ciphers</a:t>
            </a:r>
          </a:p>
        </p:txBody>
      </p:sp>
    </p:spTree>
    <p:extLst>
      <p:ext uri="{BB962C8B-B14F-4D97-AF65-F5344CB8AC3E}">
        <p14:creationId xmlns:p14="http://schemas.microsoft.com/office/powerpoint/2010/main" val="35220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4" name="Freeform 4"/>
          <p:cNvSpPr/>
          <p:nvPr/>
        </p:nvSpPr>
        <p:spPr>
          <a:xfrm>
            <a:off x="7154513" y="6333425"/>
            <a:ext cx="3978971" cy="1273271"/>
          </a:xfrm>
          <a:custGeom>
            <a:avLst/>
            <a:gdLst/>
            <a:ahLst/>
            <a:cxnLst/>
            <a:rect l="l" t="t" r="r" b="b"/>
            <a:pathLst>
              <a:path w="3978971" h="1273271">
                <a:moveTo>
                  <a:pt x="0" y="0"/>
                </a:moveTo>
                <a:lnTo>
                  <a:pt x="3978972" y="0"/>
                </a:lnTo>
                <a:lnTo>
                  <a:pt x="3978972" y="1273271"/>
                </a:lnTo>
                <a:lnTo>
                  <a:pt x="0" y="1273271"/>
                </a:lnTo>
                <a:lnTo>
                  <a:pt x="0" y="0"/>
                </a:lnTo>
                <a:close/>
              </a:path>
            </a:pathLst>
          </a:custGeom>
          <a:blipFill>
            <a:blip r:embed="rId2">
              <a:extLst>
                <a:ext uri="{96DAC541-7B7A-43D3-8B79-37D633B846F1}">
                  <asvg:svgBlip xmlns:asvg="http://schemas.microsoft.com/office/drawing/2016/SVG/main" xmlns="" r:embed="rId5"/>
                </a:ext>
              </a:extLst>
            </a:blip>
            <a:stretch>
              <a:fillRect/>
            </a:stretch>
          </a:blipFill>
        </p:spPr>
        <p:txBody>
          <a:bodyPr/>
          <a:lstStyle/>
          <a:p>
            <a:endParaRPr lang="en-US" dirty="0"/>
          </a:p>
        </p:txBody>
      </p:sp>
      <p:sp>
        <p:nvSpPr>
          <p:cNvPr id="13" name="TextBox 4">
            <a:extLst>
              <a:ext uri="{FF2B5EF4-FFF2-40B4-BE49-F238E27FC236}">
                <a16:creationId xmlns:a16="http://schemas.microsoft.com/office/drawing/2014/main" id="{D565D915-997D-0F5C-EAC6-85EF997DA1B2}"/>
              </a:ext>
            </a:extLst>
          </p:cNvPr>
          <p:cNvSpPr txBox="1"/>
          <p:nvPr/>
        </p:nvSpPr>
        <p:spPr>
          <a:xfrm>
            <a:off x="665017" y="3812356"/>
            <a:ext cx="16957964" cy="1671227"/>
          </a:xfrm>
          <a:prstGeom prst="rect">
            <a:avLst/>
          </a:prstGeom>
        </p:spPr>
        <p:txBody>
          <a:bodyPr wrap="square" lIns="0" tIns="0" rIns="0" bIns="0" rtlCol="0" anchor="t">
            <a:spAutoFit/>
          </a:bodyPr>
          <a:lstStyle/>
          <a:p>
            <a:pPr algn="ctr">
              <a:lnSpc>
                <a:spcPts val="12880"/>
              </a:lnSpc>
            </a:pPr>
            <a:r>
              <a:rPr lang="en-US" sz="13800" dirty="0">
                <a:solidFill>
                  <a:srgbClr val="AD5545"/>
                </a:solidFill>
                <a:latin typeface="Paytone One Bold"/>
              </a:rPr>
              <a:t>Substitution Ciphers</a:t>
            </a:r>
          </a:p>
        </p:txBody>
      </p:sp>
    </p:spTree>
    <p:extLst>
      <p:ext uri="{BB962C8B-B14F-4D97-AF65-F5344CB8AC3E}">
        <p14:creationId xmlns:p14="http://schemas.microsoft.com/office/powerpoint/2010/main" val="7274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59891"/>
            <a:ext cx="16230600" cy="6498409"/>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US"/>
            </a:p>
          </p:txBody>
        </p:sp>
        <p:sp>
          <p:nvSpPr>
            <p:cNvPr id="4"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63775">
            <a:off x="729149" y="2068980"/>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552290" y="3265384"/>
            <a:ext cx="14131072" cy="1923604"/>
          </a:xfrm>
          <a:prstGeom prst="rect">
            <a:avLst/>
          </a:prstGeom>
        </p:spPr>
        <p:txBody>
          <a:bodyPr lIns="0" tIns="0" rIns="0" bIns="0" rtlCol="0" anchor="t">
            <a:spAutoFit/>
          </a:bodyPr>
          <a:lstStyle/>
          <a:p>
            <a:pPr algn="just">
              <a:lnSpc>
                <a:spcPts val="5040"/>
              </a:lnSpc>
            </a:pPr>
            <a:r>
              <a:rPr lang="vi-VN" sz="3600" dirty="0">
                <a:solidFill>
                  <a:srgbClr val="333333"/>
                </a:solidFill>
                <a:latin typeface="Roboto" panose="020F0502020204030204" pitchFamily="2" charset="0"/>
              </a:rPr>
              <a:t>Thay thế – phương pháp mã hóa trong đó từng kí tự (hoặc từng nhóm kí tự) của văn bản ban đầu được thay thế bằng một (hay một nhóm) kí tự </a:t>
            </a:r>
            <a:r>
              <a:rPr lang="vi-VN" sz="3600" dirty="0" smtClean="0">
                <a:solidFill>
                  <a:srgbClr val="333333"/>
                </a:solidFill>
                <a:latin typeface="Roboto" panose="020F0502020204030204" pitchFamily="2" charset="0"/>
              </a:rPr>
              <a:t>khác</a:t>
            </a:r>
            <a:r>
              <a:rPr lang="en-US" sz="3600" dirty="0" smtClean="0">
                <a:solidFill>
                  <a:srgbClr val="333333"/>
                </a:solidFill>
                <a:latin typeface="Roboto" panose="020F0502020204030204" pitchFamily="2" charset="0"/>
              </a:rPr>
              <a:t>.</a:t>
            </a:r>
            <a:endParaRPr lang="en-US" sz="3600" dirty="0">
              <a:solidFill>
                <a:srgbClr val="000000"/>
              </a:solidFill>
              <a:latin typeface="Quicksand Bold"/>
            </a:endParaRPr>
          </a:p>
        </p:txBody>
      </p:sp>
      <p:sp>
        <p:nvSpPr>
          <p:cNvPr id="11" name="TextBox 4">
            <a:extLst>
              <a:ext uri="{FF2B5EF4-FFF2-40B4-BE49-F238E27FC236}">
                <a16:creationId xmlns:a16="http://schemas.microsoft.com/office/drawing/2014/main" id="{98671FBD-5DF3-DA94-E381-F55011204788}"/>
              </a:ext>
            </a:extLst>
          </p:cNvPr>
          <p:cNvSpPr txBox="1"/>
          <p:nvPr/>
        </p:nvSpPr>
        <p:spPr>
          <a:xfrm>
            <a:off x="3412394" y="809355"/>
            <a:ext cx="11620825" cy="1527726"/>
          </a:xfrm>
          <a:prstGeom prst="rect">
            <a:avLst/>
          </a:prstGeom>
        </p:spPr>
        <p:txBody>
          <a:bodyPr wrap="square" lIns="0" tIns="0" rIns="0" bIns="0" rtlCol="0" anchor="t">
            <a:spAutoFit/>
          </a:bodyPr>
          <a:lstStyle/>
          <a:p>
            <a:pPr algn="ctr">
              <a:lnSpc>
                <a:spcPts val="12880"/>
              </a:lnSpc>
            </a:pPr>
            <a:r>
              <a:rPr lang="en-US" sz="9200" dirty="0">
                <a:solidFill>
                  <a:srgbClr val="AD5545"/>
                </a:solidFill>
                <a:latin typeface="Paytone One Bold"/>
              </a:rPr>
              <a:t>Substitution Ciphers</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1474" y="6341604"/>
            <a:ext cx="3620389" cy="2394965"/>
          </a:xfrm>
          <a:prstGeom prst="rect">
            <a:avLst/>
          </a:prstGeom>
        </p:spPr>
      </p:pic>
      <p:pic>
        <p:nvPicPr>
          <p:cNvPr id="18" name="Picture 2" descr="Cyber Attack Vector Icon Design 15014174 Vector Art at Vecteezy">
            <a:extLst>
              <a:ext uri="{FF2B5EF4-FFF2-40B4-BE49-F238E27FC236}">
                <a16:creationId xmlns:a16="http://schemas.microsoft.com/office/drawing/2014/main" id="{20E88E38-7B83-1664-7033-0B794336D42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400" b="98971" l="365" r="97865">
                        <a14:foregroundMark x1="7656" y1="20857" x2="24115" y2="34343"/>
                        <a14:foregroundMark x1="7552" y1="15486" x2="9010" y2="27486"/>
                        <a14:foregroundMark x1="6563" y1="10914" x2="365" y2="27143"/>
                        <a14:foregroundMark x1="365" y1="27143" x2="677" y2="28286"/>
                        <a14:foregroundMark x1="7031" y1="6171" x2="12188" y2="1829"/>
                        <a14:foregroundMark x1="12188" y1="1829" x2="20104" y2="3771"/>
                        <a14:foregroundMark x1="20104" y1="3771" x2="21510" y2="8057"/>
                        <a14:foregroundMark x1="30260" y1="2571" x2="30365" y2="2571"/>
                        <a14:foregroundMark x1="31979" y1="10229" x2="31979" y2="10229"/>
                        <a14:foregroundMark x1="29740" y1="15886" x2="29740" y2="15886"/>
                        <a14:foregroundMark x1="70885" y1="3486" x2="70885" y2="3486"/>
                        <a14:foregroundMark x1="69427" y1="10114" x2="69427" y2="10114"/>
                        <a14:foregroundMark x1="72240" y1="16457" x2="72240" y2="16457"/>
                        <a14:foregroundMark x1="77604" y1="19943" x2="77604" y2="19943"/>
                        <a14:foregroundMark x1="82396" y1="4971" x2="82396" y2="4971"/>
                        <a14:foregroundMark x1="94427" y1="10229" x2="94427" y2="10229"/>
                        <a14:foregroundMark x1="97865" y1="20857" x2="97865" y2="20857"/>
                        <a14:foregroundMark x1="32969" y1="82571" x2="48281" y2="91086"/>
                        <a14:foregroundMark x1="48281" y1="91086" x2="50729" y2="91200"/>
                        <a14:foregroundMark x1="31094" y1="75429" x2="62552" y2="74057"/>
                        <a14:foregroundMark x1="62552" y1="74057" x2="76979" y2="78171"/>
                        <a14:foregroundMark x1="76979" y1="78171" x2="75313" y2="79200"/>
                        <a14:foregroundMark x1="58698" y1="74457" x2="68177" y2="89829"/>
                        <a14:foregroundMark x1="68177" y1="89829" x2="68177" y2="89943"/>
                        <a14:foregroundMark x1="32188" y1="80914" x2="33333" y2="93200"/>
                        <a14:foregroundMark x1="26458" y1="98171" x2="39583" y2="96857"/>
                        <a14:foregroundMark x1="39583" y1="96857" x2="69010" y2="98971"/>
                        <a14:foregroundMark x1="82552" y1="23714" x2="89896" y2="26000"/>
                      </a14:backgroundRemoval>
                    </a14:imgEffect>
                  </a14:imgLayer>
                </a14:imgProps>
              </a:ext>
              <a:ext uri="{28A0092B-C50C-407E-A947-70E740481C1C}">
                <a14:useLocalDpi xmlns:a14="http://schemas.microsoft.com/office/drawing/2010/main" val="0"/>
              </a:ext>
            </a:extLst>
          </a:blip>
          <a:srcRect/>
          <a:stretch>
            <a:fillRect/>
          </a:stretch>
        </p:blipFill>
        <p:spPr bwMode="auto">
          <a:xfrm>
            <a:off x="13258800" y="6009095"/>
            <a:ext cx="3281362" cy="29910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6912" y="6392591"/>
            <a:ext cx="4194224" cy="23439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59891"/>
            <a:ext cx="16230600" cy="6498409"/>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US"/>
            </a:p>
          </p:txBody>
        </p:sp>
        <p:sp>
          <p:nvSpPr>
            <p:cNvPr id="4"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63775">
            <a:off x="729149" y="2068980"/>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552290" y="3265384"/>
            <a:ext cx="14131072" cy="1923604"/>
          </a:xfrm>
          <a:prstGeom prst="rect">
            <a:avLst/>
          </a:prstGeom>
        </p:spPr>
        <p:txBody>
          <a:bodyPr lIns="0" tIns="0" rIns="0" bIns="0" rtlCol="0" anchor="t">
            <a:spAutoFit/>
          </a:bodyPr>
          <a:lstStyle/>
          <a:p>
            <a:pPr algn="just">
              <a:lnSpc>
                <a:spcPts val="5040"/>
              </a:lnSpc>
            </a:pPr>
            <a:r>
              <a:rPr lang="vi-VN" sz="3600" dirty="0">
                <a:solidFill>
                  <a:srgbClr val="333333"/>
                </a:solidFill>
                <a:latin typeface="Roboto" panose="020F0502020204030204" pitchFamily="2" charset="0"/>
              </a:rPr>
              <a:t>Là một hệ trong đó một kí tự của bản gốc được thay thế bằng một kí tự tương ứng trong bản mã. Sử dụng ánh xạ 1-1 từ bản gốc đến bản mã để mã hóa toàn bộ thông điệp.</a:t>
            </a:r>
            <a:endParaRPr lang="en-US" sz="3600" dirty="0">
              <a:solidFill>
                <a:srgbClr val="000000"/>
              </a:solidFill>
              <a:latin typeface="Quicksand Bold"/>
            </a:endParaRPr>
          </a:p>
        </p:txBody>
      </p:sp>
      <p:sp>
        <p:nvSpPr>
          <p:cNvPr id="11" name="TextBox 4">
            <a:extLst>
              <a:ext uri="{FF2B5EF4-FFF2-40B4-BE49-F238E27FC236}">
                <a16:creationId xmlns:a16="http://schemas.microsoft.com/office/drawing/2014/main" id="{98671FBD-5DF3-DA94-E381-F55011204788}"/>
              </a:ext>
            </a:extLst>
          </p:cNvPr>
          <p:cNvSpPr txBox="1"/>
          <p:nvPr/>
        </p:nvSpPr>
        <p:spPr>
          <a:xfrm>
            <a:off x="3412394" y="809355"/>
            <a:ext cx="11620825" cy="1654299"/>
          </a:xfrm>
          <a:prstGeom prst="rect">
            <a:avLst/>
          </a:prstGeom>
        </p:spPr>
        <p:txBody>
          <a:bodyPr wrap="square" lIns="0" tIns="0" rIns="0" bIns="0" rtlCol="0" anchor="t">
            <a:spAutoFit/>
          </a:bodyPr>
          <a:lstStyle/>
          <a:p>
            <a:pPr algn="ctr">
              <a:lnSpc>
                <a:spcPts val="12880"/>
              </a:lnSpc>
            </a:pPr>
            <a:r>
              <a:rPr lang="en-US" sz="6900" dirty="0" err="1" smtClean="0">
                <a:solidFill>
                  <a:srgbClr val="AD5545"/>
                </a:solidFill>
                <a:latin typeface="Paytone One Bold"/>
              </a:rPr>
              <a:t>Monoalphabetic</a:t>
            </a:r>
            <a:r>
              <a:rPr lang="en-US" sz="6900" dirty="0" smtClean="0">
                <a:solidFill>
                  <a:srgbClr val="AD5545"/>
                </a:solidFill>
                <a:latin typeface="Paytone One Bold"/>
              </a:rPr>
              <a:t>  Substitution</a:t>
            </a:r>
            <a:endParaRPr lang="en-US" sz="6900" dirty="0">
              <a:solidFill>
                <a:srgbClr val="AD5545"/>
              </a:solidFill>
              <a:latin typeface="Paytone One Bold"/>
            </a:endParaRPr>
          </a:p>
        </p:txBody>
      </p:sp>
      <p:pic>
        <p:nvPicPr>
          <p:cNvPr id="12" name="Picture 11"/>
          <p:cNvPicPr>
            <a:picLocks noChangeAspect="1"/>
          </p:cNvPicPr>
          <p:nvPr/>
        </p:nvPicPr>
        <p:blipFill>
          <a:blip r:embed="rId3"/>
          <a:stretch>
            <a:fillRect/>
          </a:stretch>
        </p:blipFill>
        <p:spPr>
          <a:xfrm>
            <a:off x="1219200" y="5397455"/>
            <a:ext cx="7054895" cy="3652378"/>
          </a:xfrm>
          <a:prstGeom prst="rect">
            <a:avLst/>
          </a:prstGeom>
        </p:spPr>
      </p:pic>
      <p:pic>
        <p:nvPicPr>
          <p:cNvPr id="15" name="Picture 14"/>
          <p:cNvPicPr>
            <a:picLocks noChangeAspect="1"/>
          </p:cNvPicPr>
          <p:nvPr/>
        </p:nvPicPr>
        <p:blipFill>
          <a:blip r:embed="rId4"/>
          <a:stretch>
            <a:fillRect/>
          </a:stretch>
        </p:blipFill>
        <p:spPr>
          <a:xfrm>
            <a:off x="9222806" y="5397455"/>
            <a:ext cx="7315199" cy="3652378"/>
          </a:xfrm>
          <a:prstGeom prst="rect">
            <a:avLst/>
          </a:prstGeom>
        </p:spPr>
      </p:pic>
    </p:spTree>
    <p:extLst>
      <p:ext uri="{BB962C8B-B14F-4D97-AF65-F5344CB8AC3E}">
        <p14:creationId xmlns:p14="http://schemas.microsoft.com/office/powerpoint/2010/main" val="167632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914400" y="1953264"/>
            <a:ext cx="16230600" cy="7228836"/>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US"/>
            </a:p>
          </p:txBody>
        </p:sp>
        <p:sp>
          <p:nvSpPr>
            <p:cNvPr id="4"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63775">
            <a:off x="338721" y="1020295"/>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250076" y="2148862"/>
            <a:ext cx="14131072" cy="3206006"/>
          </a:xfrm>
          <a:prstGeom prst="rect">
            <a:avLst/>
          </a:prstGeom>
        </p:spPr>
        <p:txBody>
          <a:bodyPr lIns="0" tIns="0" rIns="0" bIns="0" rtlCol="0" anchor="t">
            <a:spAutoFit/>
          </a:bodyPr>
          <a:lstStyle/>
          <a:p>
            <a:pPr algn="just">
              <a:lnSpc>
                <a:spcPts val="5040"/>
              </a:lnSpc>
            </a:pPr>
            <a:r>
              <a:rPr lang="en-US" sz="3600" u="sng" dirty="0" smtClean="0">
                <a:solidFill>
                  <a:srgbClr val="333333"/>
                </a:solidFill>
                <a:latin typeface="Roboto" panose="020F0502020204030204" pitchFamily="2" charset="0"/>
              </a:rPr>
              <a:t>Example</a:t>
            </a:r>
            <a:r>
              <a:rPr lang="en-US" sz="3600" dirty="0" smtClean="0">
                <a:solidFill>
                  <a:srgbClr val="333333"/>
                </a:solidFill>
                <a:latin typeface="Roboto" panose="020F0502020204030204" pitchFamily="2" charset="0"/>
              </a:rPr>
              <a:t>: Caesar cipher </a:t>
            </a:r>
            <a:r>
              <a:rPr lang="vi-VN" sz="3600" dirty="0">
                <a:solidFill>
                  <a:srgbClr val="333333"/>
                </a:solidFill>
                <a:latin typeface="Roboto" panose="020F0502020204030204" pitchFamily="2" charset="0"/>
              </a:rPr>
              <a:t>là một hệ mã hóa thay thế đơn, làm việc trên bảng chữ cái tiếng Anh 26 kí tự. Ceasar sử dụng các số tự nhiên thay cho các ký </a:t>
            </a:r>
            <a:r>
              <a:rPr lang="vi-VN" sz="3600" dirty="0" smtClean="0">
                <a:solidFill>
                  <a:srgbClr val="333333"/>
                </a:solidFill>
                <a:latin typeface="Roboto" panose="020F0502020204030204" pitchFamily="2" charset="0"/>
              </a:rPr>
              <a:t>tự</a:t>
            </a:r>
            <a:r>
              <a:rPr lang="en-US" sz="3600" dirty="0" smtClean="0">
                <a:solidFill>
                  <a:srgbClr val="333333"/>
                </a:solidFill>
                <a:latin typeface="Roboto" panose="020F0502020204030204" pitchFamily="2" charset="0"/>
              </a:rPr>
              <a:t>.</a:t>
            </a:r>
            <a:r>
              <a:rPr lang="vi-VN" sz="3600" dirty="0">
                <a:solidFill>
                  <a:srgbClr val="333333"/>
                </a:solidFill>
                <a:latin typeface="Roboto" panose="020F0502020204030204" pitchFamily="2" charset="0"/>
              </a:rPr>
              <a:t> Mỗi kí tự được thay thế bởi một kí tự khác được xác định bằng cách dịch kí tự cần mã hoá sang phải k bước theo module </a:t>
            </a:r>
            <a:r>
              <a:rPr lang="vi-VN" sz="3600" dirty="0" smtClean="0">
                <a:solidFill>
                  <a:srgbClr val="333333"/>
                </a:solidFill>
                <a:latin typeface="Roboto" panose="020F0502020204030204" pitchFamily="2" charset="0"/>
              </a:rPr>
              <a:t>26</a:t>
            </a:r>
            <a:r>
              <a:rPr lang="en-US" sz="3600" dirty="0" smtClean="0">
                <a:solidFill>
                  <a:srgbClr val="333333"/>
                </a:solidFill>
                <a:latin typeface="Roboto" panose="020F0502020204030204" pitchFamily="2" charset="0"/>
              </a:rPr>
              <a:t>.</a:t>
            </a:r>
            <a:endParaRPr lang="en-US" sz="3600" dirty="0">
              <a:solidFill>
                <a:srgbClr val="000000"/>
              </a:solidFill>
              <a:latin typeface="Quicksand Bold"/>
            </a:endParaRPr>
          </a:p>
        </p:txBody>
      </p:sp>
      <p:sp>
        <p:nvSpPr>
          <p:cNvPr id="11" name="TextBox 4">
            <a:extLst>
              <a:ext uri="{FF2B5EF4-FFF2-40B4-BE49-F238E27FC236}">
                <a16:creationId xmlns:a16="http://schemas.microsoft.com/office/drawing/2014/main" id="{98671FBD-5DF3-DA94-E381-F55011204788}"/>
              </a:ext>
            </a:extLst>
          </p:cNvPr>
          <p:cNvSpPr txBox="1"/>
          <p:nvPr/>
        </p:nvSpPr>
        <p:spPr>
          <a:xfrm>
            <a:off x="3505200" y="242607"/>
            <a:ext cx="11620825" cy="1654299"/>
          </a:xfrm>
          <a:prstGeom prst="rect">
            <a:avLst/>
          </a:prstGeom>
        </p:spPr>
        <p:txBody>
          <a:bodyPr wrap="square" lIns="0" tIns="0" rIns="0" bIns="0" rtlCol="0" anchor="t">
            <a:spAutoFit/>
          </a:bodyPr>
          <a:lstStyle/>
          <a:p>
            <a:pPr algn="ctr">
              <a:lnSpc>
                <a:spcPts val="12880"/>
              </a:lnSpc>
            </a:pPr>
            <a:r>
              <a:rPr lang="en-US" sz="6900" dirty="0" err="1" smtClean="0">
                <a:solidFill>
                  <a:srgbClr val="AD5545"/>
                </a:solidFill>
                <a:latin typeface="Paytone One Bold"/>
              </a:rPr>
              <a:t>Monoalphabetic</a:t>
            </a:r>
            <a:r>
              <a:rPr lang="en-US" sz="6900" dirty="0" smtClean="0">
                <a:solidFill>
                  <a:srgbClr val="AD5545"/>
                </a:solidFill>
                <a:latin typeface="Paytone One Bold"/>
              </a:rPr>
              <a:t>  Substitution</a:t>
            </a:r>
            <a:endParaRPr lang="en-US" sz="6900" dirty="0">
              <a:solidFill>
                <a:srgbClr val="AD5545"/>
              </a:solidFill>
              <a:latin typeface="Paytone One Bold"/>
            </a:endParaRPr>
          </a:p>
        </p:txBody>
      </p:sp>
      <p:graphicFrame>
        <p:nvGraphicFramePr>
          <p:cNvPr id="5" name="Table 4"/>
          <p:cNvGraphicFramePr>
            <a:graphicFrameLocks noGrp="1"/>
          </p:cNvGraphicFramePr>
          <p:nvPr>
            <p:extLst>
              <p:ext uri="{D42A27DB-BD31-4B8C-83A1-F6EECF244321}">
                <p14:modId xmlns:p14="http://schemas.microsoft.com/office/powerpoint/2010/main" val="1979510732"/>
              </p:ext>
            </p:extLst>
          </p:nvPr>
        </p:nvGraphicFramePr>
        <p:xfrm>
          <a:off x="2250076" y="5550466"/>
          <a:ext cx="14121977" cy="3239444"/>
        </p:xfrm>
        <a:graphic>
          <a:graphicData uri="http://schemas.openxmlformats.org/drawingml/2006/table">
            <a:tbl>
              <a:tblPr>
                <a:tableStyleId>{5C22544A-7EE6-4342-B048-85BDC9FD1C3A}</a:tableStyleId>
              </a:tblPr>
              <a:tblGrid>
                <a:gridCol w="1003062">
                  <a:extLst>
                    <a:ext uri="{9D8B030D-6E8A-4147-A177-3AD203B41FA5}">
                      <a16:colId xmlns:a16="http://schemas.microsoft.com/office/drawing/2014/main" val="3265580661"/>
                    </a:ext>
                  </a:extLst>
                </a:gridCol>
                <a:gridCol w="1102359">
                  <a:extLst>
                    <a:ext uri="{9D8B030D-6E8A-4147-A177-3AD203B41FA5}">
                      <a16:colId xmlns:a16="http://schemas.microsoft.com/office/drawing/2014/main" val="4086924388"/>
                    </a:ext>
                  </a:extLst>
                </a:gridCol>
                <a:gridCol w="1146117">
                  <a:extLst>
                    <a:ext uri="{9D8B030D-6E8A-4147-A177-3AD203B41FA5}">
                      <a16:colId xmlns:a16="http://schemas.microsoft.com/office/drawing/2014/main" val="1062092579"/>
                    </a:ext>
                  </a:extLst>
                </a:gridCol>
                <a:gridCol w="1146117">
                  <a:extLst>
                    <a:ext uri="{9D8B030D-6E8A-4147-A177-3AD203B41FA5}">
                      <a16:colId xmlns:a16="http://schemas.microsoft.com/office/drawing/2014/main" val="2194510020"/>
                    </a:ext>
                  </a:extLst>
                </a:gridCol>
                <a:gridCol w="846544">
                  <a:extLst>
                    <a:ext uri="{9D8B030D-6E8A-4147-A177-3AD203B41FA5}">
                      <a16:colId xmlns:a16="http://schemas.microsoft.com/office/drawing/2014/main" val="1643512628"/>
                    </a:ext>
                  </a:extLst>
                </a:gridCol>
                <a:gridCol w="1146117">
                  <a:extLst>
                    <a:ext uri="{9D8B030D-6E8A-4147-A177-3AD203B41FA5}">
                      <a16:colId xmlns:a16="http://schemas.microsoft.com/office/drawing/2014/main" val="467466155"/>
                    </a:ext>
                  </a:extLst>
                </a:gridCol>
                <a:gridCol w="1146117">
                  <a:extLst>
                    <a:ext uri="{9D8B030D-6E8A-4147-A177-3AD203B41FA5}">
                      <a16:colId xmlns:a16="http://schemas.microsoft.com/office/drawing/2014/main" val="156339962"/>
                    </a:ext>
                  </a:extLst>
                </a:gridCol>
                <a:gridCol w="1146117">
                  <a:extLst>
                    <a:ext uri="{9D8B030D-6E8A-4147-A177-3AD203B41FA5}">
                      <a16:colId xmlns:a16="http://schemas.microsoft.com/office/drawing/2014/main" val="1427899870"/>
                    </a:ext>
                  </a:extLst>
                </a:gridCol>
                <a:gridCol w="854959">
                  <a:extLst>
                    <a:ext uri="{9D8B030D-6E8A-4147-A177-3AD203B41FA5}">
                      <a16:colId xmlns:a16="http://schemas.microsoft.com/office/drawing/2014/main" val="3698849120"/>
                    </a:ext>
                  </a:extLst>
                </a:gridCol>
                <a:gridCol w="1146117">
                  <a:extLst>
                    <a:ext uri="{9D8B030D-6E8A-4147-A177-3AD203B41FA5}">
                      <a16:colId xmlns:a16="http://schemas.microsoft.com/office/drawing/2014/main" val="1000073846"/>
                    </a:ext>
                  </a:extLst>
                </a:gridCol>
                <a:gridCol w="1146117">
                  <a:extLst>
                    <a:ext uri="{9D8B030D-6E8A-4147-A177-3AD203B41FA5}">
                      <a16:colId xmlns:a16="http://schemas.microsoft.com/office/drawing/2014/main" val="2203366707"/>
                    </a:ext>
                  </a:extLst>
                </a:gridCol>
                <a:gridCol w="1146117">
                  <a:extLst>
                    <a:ext uri="{9D8B030D-6E8A-4147-A177-3AD203B41FA5}">
                      <a16:colId xmlns:a16="http://schemas.microsoft.com/office/drawing/2014/main" val="3849048876"/>
                    </a:ext>
                  </a:extLst>
                </a:gridCol>
                <a:gridCol w="1146117">
                  <a:extLst>
                    <a:ext uri="{9D8B030D-6E8A-4147-A177-3AD203B41FA5}">
                      <a16:colId xmlns:a16="http://schemas.microsoft.com/office/drawing/2014/main" val="3343395679"/>
                    </a:ext>
                  </a:extLst>
                </a:gridCol>
              </a:tblGrid>
              <a:tr h="1619722">
                <a:tc>
                  <a:txBody>
                    <a:bodyPr/>
                    <a:lstStyle/>
                    <a:p>
                      <a:pPr marL="0" marR="0" indent="0" algn="just">
                        <a:lnSpc>
                          <a:spcPct val="150000"/>
                        </a:lnSpc>
                        <a:spcBef>
                          <a:spcPts val="0"/>
                        </a:spcBef>
                        <a:spcAft>
                          <a:spcPts val="600"/>
                        </a:spcAft>
                        <a:tabLst>
                          <a:tab pos="230505" algn="l"/>
                        </a:tabLst>
                      </a:pPr>
                      <a:r>
                        <a:rPr lang="en-US" sz="3600" dirty="0">
                          <a:effectLst/>
                          <a:latin typeface="Roboto" panose="020B0604020202020204" charset="0"/>
                          <a:ea typeface="Roboto" panose="020B0604020202020204" charset="0"/>
                          <a:cs typeface="Roboto" panose="020B0604020202020204" charset="0"/>
                        </a:rPr>
                        <a:t>A</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B</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C</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D</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L</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M</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N</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W</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X</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Y</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Z</a:t>
                      </a:r>
                    </a:p>
                  </a:txBody>
                  <a:tcPr marL="68580" marR="68580" marT="0" marB="0"/>
                </a:tc>
                <a:extLst>
                  <a:ext uri="{0D108BD9-81ED-4DB2-BD59-A6C34878D82A}">
                    <a16:rowId xmlns:a16="http://schemas.microsoft.com/office/drawing/2014/main" val="3122971808"/>
                  </a:ext>
                </a:extLst>
              </a:tr>
              <a:tr h="1619722">
                <a:tc>
                  <a:txBody>
                    <a:bodyPr/>
                    <a:lstStyle/>
                    <a:p>
                      <a:pPr marL="0" marR="0" indent="0" algn="just">
                        <a:lnSpc>
                          <a:spcPct val="150000"/>
                        </a:lnSpc>
                        <a:spcBef>
                          <a:spcPts val="0"/>
                        </a:spcBef>
                        <a:spcAft>
                          <a:spcPts val="600"/>
                        </a:spcAft>
                        <a:tabLst>
                          <a:tab pos="230505" algn="l"/>
                        </a:tabLst>
                      </a:pPr>
                      <a:r>
                        <a:rPr lang="en-US" sz="3600">
                          <a:effectLst/>
                          <a:latin typeface="Roboto" panose="020B0604020202020204" charset="0"/>
                          <a:ea typeface="Roboto" panose="020B0604020202020204" charset="0"/>
                          <a:cs typeface="Roboto" panose="020B0604020202020204" charset="0"/>
                        </a:rPr>
                        <a:t>0</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1</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2</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3</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11</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12</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13</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22</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23</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23</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25</a:t>
                      </a:r>
                    </a:p>
                  </a:txBody>
                  <a:tcPr marL="68580" marR="68580" marT="0" marB="0"/>
                </a:tc>
                <a:extLst>
                  <a:ext uri="{0D108BD9-81ED-4DB2-BD59-A6C34878D82A}">
                    <a16:rowId xmlns:a16="http://schemas.microsoft.com/office/drawing/2014/main" val="108847798"/>
                  </a:ext>
                </a:extLst>
              </a:tr>
            </a:tbl>
          </a:graphicData>
        </a:graphic>
      </p:graphicFrame>
    </p:spTree>
    <p:extLst>
      <p:ext uri="{BB962C8B-B14F-4D97-AF65-F5344CB8AC3E}">
        <p14:creationId xmlns:p14="http://schemas.microsoft.com/office/powerpoint/2010/main" val="10471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914400" y="1953264"/>
            <a:ext cx="16230600" cy="7228836"/>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txBody>
            <a:bodyPr/>
            <a:lstStyle/>
            <a:p>
              <a:endParaRPr lang="en-US"/>
            </a:p>
          </p:txBody>
        </p:sp>
        <p:sp>
          <p:nvSpPr>
            <p:cNvPr id="4" name="TextBox 4"/>
            <p:cNvSpPr txBox="1"/>
            <p:nvPr/>
          </p:nvSpPr>
          <p:spPr>
            <a:xfrm>
              <a:off x="0" y="-38100"/>
              <a:ext cx="4274726" cy="174961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63775">
            <a:off x="338721" y="1020295"/>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2"/>
            <a:stretch>
              <a:fillRect/>
            </a:stretch>
          </a:blipFill>
        </p:spPr>
        <p:txBody>
          <a:bodyPr/>
          <a:lstStyle/>
          <a:p>
            <a:endParaRPr lang="en-US"/>
          </a:p>
        </p:txBody>
      </p:sp>
      <p:sp>
        <p:nvSpPr>
          <p:cNvPr id="11" name="TextBox 4">
            <a:extLst>
              <a:ext uri="{FF2B5EF4-FFF2-40B4-BE49-F238E27FC236}">
                <a16:creationId xmlns:a16="http://schemas.microsoft.com/office/drawing/2014/main" id="{98671FBD-5DF3-DA94-E381-F55011204788}"/>
              </a:ext>
            </a:extLst>
          </p:cNvPr>
          <p:cNvSpPr txBox="1"/>
          <p:nvPr/>
        </p:nvSpPr>
        <p:spPr>
          <a:xfrm>
            <a:off x="3505200" y="242607"/>
            <a:ext cx="11620825" cy="1654299"/>
          </a:xfrm>
          <a:prstGeom prst="rect">
            <a:avLst/>
          </a:prstGeom>
        </p:spPr>
        <p:txBody>
          <a:bodyPr wrap="square" lIns="0" tIns="0" rIns="0" bIns="0" rtlCol="0" anchor="t">
            <a:spAutoFit/>
          </a:bodyPr>
          <a:lstStyle/>
          <a:p>
            <a:pPr algn="ctr">
              <a:lnSpc>
                <a:spcPts val="12880"/>
              </a:lnSpc>
            </a:pPr>
            <a:r>
              <a:rPr lang="en-US" sz="6900" dirty="0" err="1" smtClean="0">
                <a:solidFill>
                  <a:srgbClr val="AD5545"/>
                </a:solidFill>
                <a:latin typeface="Paytone One Bold"/>
              </a:rPr>
              <a:t>Monoalphabetic</a:t>
            </a:r>
            <a:r>
              <a:rPr lang="en-US" sz="6900" dirty="0" smtClean="0">
                <a:solidFill>
                  <a:srgbClr val="AD5545"/>
                </a:solidFill>
                <a:latin typeface="Paytone One Bold"/>
              </a:rPr>
              <a:t>  Substitution</a:t>
            </a:r>
            <a:endParaRPr lang="en-US" sz="6900" dirty="0">
              <a:solidFill>
                <a:srgbClr val="AD5545"/>
              </a:solidFill>
              <a:latin typeface="Paytone One Bold"/>
            </a:endParaRPr>
          </a:p>
        </p:txBody>
      </p:sp>
      <p:graphicFrame>
        <p:nvGraphicFramePr>
          <p:cNvPr id="10" name="Table 9"/>
          <p:cNvGraphicFramePr>
            <a:graphicFrameLocks noGrp="1"/>
          </p:cNvGraphicFramePr>
          <p:nvPr>
            <p:extLst>
              <p:ext uri="{D42A27DB-BD31-4B8C-83A1-F6EECF244321}">
                <p14:modId xmlns:p14="http://schemas.microsoft.com/office/powerpoint/2010/main" val="379685901"/>
              </p:ext>
            </p:extLst>
          </p:nvPr>
        </p:nvGraphicFramePr>
        <p:xfrm>
          <a:off x="2250076" y="3976699"/>
          <a:ext cx="13944606" cy="924246"/>
        </p:xfrm>
        <a:graphic>
          <a:graphicData uri="http://schemas.openxmlformats.org/drawingml/2006/table">
            <a:tbl>
              <a:tblPr>
                <a:tableStyleId>{5C22544A-7EE6-4342-B048-85BDC9FD1C3A}</a:tableStyleId>
              </a:tblPr>
              <a:tblGrid>
                <a:gridCol w="536331">
                  <a:extLst>
                    <a:ext uri="{9D8B030D-6E8A-4147-A177-3AD203B41FA5}">
                      <a16:colId xmlns:a16="http://schemas.microsoft.com/office/drawing/2014/main" val="1128446022"/>
                    </a:ext>
                  </a:extLst>
                </a:gridCol>
                <a:gridCol w="536331">
                  <a:extLst>
                    <a:ext uri="{9D8B030D-6E8A-4147-A177-3AD203B41FA5}">
                      <a16:colId xmlns:a16="http://schemas.microsoft.com/office/drawing/2014/main" val="2635207684"/>
                    </a:ext>
                  </a:extLst>
                </a:gridCol>
                <a:gridCol w="536331">
                  <a:extLst>
                    <a:ext uri="{9D8B030D-6E8A-4147-A177-3AD203B41FA5}">
                      <a16:colId xmlns:a16="http://schemas.microsoft.com/office/drawing/2014/main" val="4209390384"/>
                    </a:ext>
                  </a:extLst>
                </a:gridCol>
                <a:gridCol w="536331">
                  <a:extLst>
                    <a:ext uri="{9D8B030D-6E8A-4147-A177-3AD203B41FA5}">
                      <a16:colId xmlns:a16="http://schemas.microsoft.com/office/drawing/2014/main" val="4195001502"/>
                    </a:ext>
                  </a:extLst>
                </a:gridCol>
                <a:gridCol w="536331">
                  <a:extLst>
                    <a:ext uri="{9D8B030D-6E8A-4147-A177-3AD203B41FA5}">
                      <a16:colId xmlns:a16="http://schemas.microsoft.com/office/drawing/2014/main" val="2100184813"/>
                    </a:ext>
                  </a:extLst>
                </a:gridCol>
                <a:gridCol w="536331">
                  <a:extLst>
                    <a:ext uri="{9D8B030D-6E8A-4147-A177-3AD203B41FA5}">
                      <a16:colId xmlns:a16="http://schemas.microsoft.com/office/drawing/2014/main" val="2456834264"/>
                    </a:ext>
                  </a:extLst>
                </a:gridCol>
                <a:gridCol w="536331">
                  <a:extLst>
                    <a:ext uri="{9D8B030D-6E8A-4147-A177-3AD203B41FA5}">
                      <a16:colId xmlns:a16="http://schemas.microsoft.com/office/drawing/2014/main" val="2834649916"/>
                    </a:ext>
                  </a:extLst>
                </a:gridCol>
                <a:gridCol w="536331">
                  <a:extLst>
                    <a:ext uri="{9D8B030D-6E8A-4147-A177-3AD203B41FA5}">
                      <a16:colId xmlns:a16="http://schemas.microsoft.com/office/drawing/2014/main" val="397953215"/>
                    </a:ext>
                  </a:extLst>
                </a:gridCol>
                <a:gridCol w="536331">
                  <a:extLst>
                    <a:ext uri="{9D8B030D-6E8A-4147-A177-3AD203B41FA5}">
                      <a16:colId xmlns:a16="http://schemas.microsoft.com/office/drawing/2014/main" val="1504006729"/>
                    </a:ext>
                  </a:extLst>
                </a:gridCol>
                <a:gridCol w="536331">
                  <a:extLst>
                    <a:ext uri="{9D8B030D-6E8A-4147-A177-3AD203B41FA5}">
                      <a16:colId xmlns:a16="http://schemas.microsoft.com/office/drawing/2014/main" val="2899723646"/>
                    </a:ext>
                  </a:extLst>
                </a:gridCol>
                <a:gridCol w="536331">
                  <a:extLst>
                    <a:ext uri="{9D8B030D-6E8A-4147-A177-3AD203B41FA5}">
                      <a16:colId xmlns:a16="http://schemas.microsoft.com/office/drawing/2014/main" val="1660739555"/>
                    </a:ext>
                  </a:extLst>
                </a:gridCol>
                <a:gridCol w="536331">
                  <a:extLst>
                    <a:ext uri="{9D8B030D-6E8A-4147-A177-3AD203B41FA5}">
                      <a16:colId xmlns:a16="http://schemas.microsoft.com/office/drawing/2014/main" val="1019895297"/>
                    </a:ext>
                  </a:extLst>
                </a:gridCol>
                <a:gridCol w="536331">
                  <a:extLst>
                    <a:ext uri="{9D8B030D-6E8A-4147-A177-3AD203B41FA5}">
                      <a16:colId xmlns:a16="http://schemas.microsoft.com/office/drawing/2014/main" val="3729455464"/>
                    </a:ext>
                  </a:extLst>
                </a:gridCol>
                <a:gridCol w="536331">
                  <a:extLst>
                    <a:ext uri="{9D8B030D-6E8A-4147-A177-3AD203B41FA5}">
                      <a16:colId xmlns:a16="http://schemas.microsoft.com/office/drawing/2014/main" val="4083256203"/>
                    </a:ext>
                  </a:extLst>
                </a:gridCol>
                <a:gridCol w="536331">
                  <a:extLst>
                    <a:ext uri="{9D8B030D-6E8A-4147-A177-3AD203B41FA5}">
                      <a16:colId xmlns:a16="http://schemas.microsoft.com/office/drawing/2014/main" val="694951976"/>
                    </a:ext>
                  </a:extLst>
                </a:gridCol>
                <a:gridCol w="536331">
                  <a:extLst>
                    <a:ext uri="{9D8B030D-6E8A-4147-A177-3AD203B41FA5}">
                      <a16:colId xmlns:a16="http://schemas.microsoft.com/office/drawing/2014/main" val="68464805"/>
                    </a:ext>
                  </a:extLst>
                </a:gridCol>
                <a:gridCol w="536331">
                  <a:extLst>
                    <a:ext uri="{9D8B030D-6E8A-4147-A177-3AD203B41FA5}">
                      <a16:colId xmlns:a16="http://schemas.microsoft.com/office/drawing/2014/main" val="3720671095"/>
                    </a:ext>
                  </a:extLst>
                </a:gridCol>
                <a:gridCol w="536331">
                  <a:extLst>
                    <a:ext uri="{9D8B030D-6E8A-4147-A177-3AD203B41FA5}">
                      <a16:colId xmlns:a16="http://schemas.microsoft.com/office/drawing/2014/main" val="3612897836"/>
                    </a:ext>
                  </a:extLst>
                </a:gridCol>
                <a:gridCol w="536331">
                  <a:extLst>
                    <a:ext uri="{9D8B030D-6E8A-4147-A177-3AD203B41FA5}">
                      <a16:colId xmlns:a16="http://schemas.microsoft.com/office/drawing/2014/main" val="1849635608"/>
                    </a:ext>
                  </a:extLst>
                </a:gridCol>
                <a:gridCol w="536331">
                  <a:extLst>
                    <a:ext uri="{9D8B030D-6E8A-4147-A177-3AD203B41FA5}">
                      <a16:colId xmlns:a16="http://schemas.microsoft.com/office/drawing/2014/main" val="14390679"/>
                    </a:ext>
                  </a:extLst>
                </a:gridCol>
                <a:gridCol w="536331">
                  <a:extLst>
                    <a:ext uri="{9D8B030D-6E8A-4147-A177-3AD203B41FA5}">
                      <a16:colId xmlns:a16="http://schemas.microsoft.com/office/drawing/2014/main" val="307657045"/>
                    </a:ext>
                  </a:extLst>
                </a:gridCol>
                <a:gridCol w="536331">
                  <a:extLst>
                    <a:ext uri="{9D8B030D-6E8A-4147-A177-3AD203B41FA5}">
                      <a16:colId xmlns:a16="http://schemas.microsoft.com/office/drawing/2014/main" val="3164961936"/>
                    </a:ext>
                  </a:extLst>
                </a:gridCol>
                <a:gridCol w="536331">
                  <a:extLst>
                    <a:ext uri="{9D8B030D-6E8A-4147-A177-3AD203B41FA5}">
                      <a16:colId xmlns:a16="http://schemas.microsoft.com/office/drawing/2014/main" val="212831386"/>
                    </a:ext>
                  </a:extLst>
                </a:gridCol>
                <a:gridCol w="536331">
                  <a:extLst>
                    <a:ext uri="{9D8B030D-6E8A-4147-A177-3AD203B41FA5}">
                      <a16:colId xmlns:a16="http://schemas.microsoft.com/office/drawing/2014/main" val="177571911"/>
                    </a:ext>
                  </a:extLst>
                </a:gridCol>
                <a:gridCol w="536331">
                  <a:extLst>
                    <a:ext uri="{9D8B030D-6E8A-4147-A177-3AD203B41FA5}">
                      <a16:colId xmlns:a16="http://schemas.microsoft.com/office/drawing/2014/main" val="3198923365"/>
                    </a:ext>
                  </a:extLst>
                </a:gridCol>
                <a:gridCol w="536331">
                  <a:extLst>
                    <a:ext uri="{9D8B030D-6E8A-4147-A177-3AD203B41FA5}">
                      <a16:colId xmlns:a16="http://schemas.microsoft.com/office/drawing/2014/main" val="1629478875"/>
                    </a:ext>
                  </a:extLst>
                </a:gridCol>
              </a:tblGrid>
              <a:tr h="924246">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A</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B</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C</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D</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E</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F</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G</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H</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I</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J</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K</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L</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M</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N</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O</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P</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Q</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R</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S</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T</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U</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V</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W</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X</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Y</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Z</a:t>
                      </a:r>
                    </a:p>
                  </a:txBody>
                  <a:tcPr marL="68580" marR="68580" marT="0" marB="0"/>
                </a:tc>
                <a:extLst>
                  <a:ext uri="{0D108BD9-81ED-4DB2-BD59-A6C34878D82A}">
                    <a16:rowId xmlns:a16="http://schemas.microsoft.com/office/drawing/2014/main" val="4058591743"/>
                  </a:ext>
                </a:extLst>
              </a:tr>
            </a:tbl>
          </a:graphicData>
        </a:graphic>
      </p:graphicFrame>
      <p:sp>
        <p:nvSpPr>
          <p:cNvPr id="12" name="TextBox 9"/>
          <p:cNvSpPr txBox="1"/>
          <p:nvPr/>
        </p:nvSpPr>
        <p:spPr>
          <a:xfrm>
            <a:off x="2250076" y="2148862"/>
            <a:ext cx="14131072" cy="641201"/>
          </a:xfrm>
          <a:prstGeom prst="rect">
            <a:avLst/>
          </a:prstGeom>
        </p:spPr>
        <p:txBody>
          <a:bodyPr lIns="0" tIns="0" rIns="0" bIns="0" rtlCol="0" anchor="t">
            <a:spAutoFit/>
          </a:bodyPr>
          <a:lstStyle/>
          <a:p>
            <a:pPr algn="just">
              <a:lnSpc>
                <a:spcPts val="5040"/>
              </a:lnSpc>
            </a:pPr>
            <a:r>
              <a:rPr lang="en-US" sz="3600" u="sng" dirty="0" smtClean="0">
                <a:solidFill>
                  <a:srgbClr val="333333"/>
                </a:solidFill>
                <a:latin typeface="Roboto" panose="020F0502020204030204" pitchFamily="2" charset="0"/>
              </a:rPr>
              <a:t>Example</a:t>
            </a:r>
            <a:r>
              <a:rPr lang="en-US" sz="3600" dirty="0" smtClean="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Hệ</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mã</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hóa</a:t>
            </a:r>
            <a:r>
              <a:rPr lang="en-US" sz="3600" dirty="0">
                <a:solidFill>
                  <a:srgbClr val="333333"/>
                </a:solidFill>
                <a:latin typeface="Roboto" panose="020F0502020204030204" pitchFamily="2" charset="0"/>
              </a:rPr>
              <a:t> CAESAR </a:t>
            </a:r>
            <a:r>
              <a:rPr lang="en-US" sz="3600" dirty="0" err="1">
                <a:solidFill>
                  <a:srgbClr val="333333"/>
                </a:solidFill>
                <a:latin typeface="Roboto" panose="020F0502020204030204" pitchFamily="2" charset="0"/>
              </a:rPr>
              <a:t>sử</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dụng</a:t>
            </a:r>
            <a:r>
              <a:rPr lang="en-US" sz="3600" dirty="0">
                <a:solidFill>
                  <a:srgbClr val="333333"/>
                </a:solidFill>
                <a:latin typeface="Roboto" panose="020F0502020204030204" pitchFamily="2" charset="0"/>
              </a:rPr>
              <a:t> k = 3</a:t>
            </a:r>
            <a:endParaRPr lang="en-US" sz="3600" dirty="0">
              <a:solidFill>
                <a:srgbClr val="000000"/>
              </a:solidFill>
              <a:latin typeface="Quicksand Bold"/>
            </a:endParaRPr>
          </a:p>
        </p:txBody>
      </p:sp>
      <p:sp>
        <p:nvSpPr>
          <p:cNvPr id="13" name="TextBox 9"/>
          <p:cNvSpPr txBox="1"/>
          <p:nvPr/>
        </p:nvSpPr>
        <p:spPr>
          <a:xfrm>
            <a:off x="2250076" y="3101961"/>
            <a:ext cx="14131072" cy="595356"/>
          </a:xfrm>
          <a:prstGeom prst="rect">
            <a:avLst/>
          </a:prstGeom>
        </p:spPr>
        <p:txBody>
          <a:bodyPr lIns="0" tIns="0" rIns="0" bIns="0" rtlCol="0" anchor="t">
            <a:spAutoFit/>
          </a:bodyPr>
          <a:lstStyle/>
          <a:p>
            <a:pPr algn="just">
              <a:lnSpc>
                <a:spcPts val="5040"/>
              </a:lnSpc>
            </a:pPr>
            <a:r>
              <a:rPr lang="en-US" sz="3600" dirty="0" err="1">
                <a:solidFill>
                  <a:srgbClr val="333333"/>
                </a:solidFill>
                <a:latin typeface="Roboto" panose="020F0502020204030204" pitchFamily="2" charset="0"/>
              </a:rPr>
              <a:t>Bảng</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chữ</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cái</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gốc</a:t>
            </a:r>
            <a:endParaRPr lang="en-US" sz="3600" dirty="0">
              <a:solidFill>
                <a:srgbClr val="000000"/>
              </a:solidFill>
              <a:latin typeface="Quicksand Bold"/>
            </a:endParaRPr>
          </a:p>
        </p:txBody>
      </p:sp>
      <p:sp>
        <p:nvSpPr>
          <p:cNvPr id="14" name="TextBox 9"/>
          <p:cNvSpPr txBox="1"/>
          <p:nvPr/>
        </p:nvSpPr>
        <p:spPr>
          <a:xfrm>
            <a:off x="2245313" y="5391368"/>
            <a:ext cx="14131072" cy="595356"/>
          </a:xfrm>
          <a:prstGeom prst="rect">
            <a:avLst/>
          </a:prstGeom>
        </p:spPr>
        <p:txBody>
          <a:bodyPr lIns="0" tIns="0" rIns="0" bIns="0" rtlCol="0" anchor="t">
            <a:spAutoFit/>
          </a:bodyPr>
          <a:lstStyle/>
          <a:p>
            <a:pPr algn="just">
              <a:lnSpc>
                <a:spcPts val="5040"/>
              </a:lnSpc>
            </a:pPr>
            <a:r>
              <a:rPr lang="en-US" sz="3600" dirty="0" err="1">
                <a:solidFill>
                  <a:srgbClr val="333333"/>
                </a:solidFill>
                <a:latin typeface="Roboto" panose="020F0502020204030204" pitchFamily="2" charset="0"/>
              </a:rPr>
              <a:t>Bảng</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chữ</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cái</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dùng</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để</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mã</a:t>
            </a:r>
            <a:r>
              <a:rPr lang="en-US" sz="3600" dirty="0">
                <a:solidFill>
                  <a:srgbClr val="333333"/>
                </a:solidFill>
                <a:latin typeface="Roboto" panose="020F0502020204030204" pitchFamily="2" charset="0"/>
              </a:rPr>
              <a:t> </a:t>
            </a:r>
            <a:r>
              <a:rPr lang="en-US" sz="3600" dirty="0" err="1">
                <a:solidFill>
                  <a:srgbClr val="333333"/>
                </a:solidFill>
                <a:latin typeface="Roboto" panose="020F0502020204030204" pitchFamily="2" charset="0"/>
              </a:rPr>
              <a:t>hóa</a:t>
            </a:r>
            <a:endParaRPr lang="en-US" sz="3600" dirty="0">
              <a:solidFill>
                <a:srgbClr val="000000"/>
              </a:solidFill>
              <a:latin typeface="Quicksand Bold"/>
            </a:endParaRPr>
          </a:p>
        </p:txBody>
      </p:sp>
      <p:graphicFrame>
        <p:nvGraphicFramePr>
          <p:cNvPr id="15" name="Table 14"/>
          <p:cNvGraphicFramePr>
            <a:graphicFrameLocks noGrp="1"/>
          </p:cNvGraphicFramePr>
          <p:nvPr>
            <p:extLst>
              <p:ext uri="{D42A27DB-BD31-4B8C-83A1-F6EECF244321}">
                <p14:modId xmlns:p14="http://schemas.microsoft.com/office/powerpoint/2010/main" val="3237031320"/>
              </p:ext>
            </p:extLst>
          </p:nvPr>
        </p:nvGraphicFramePr>
        <p:xfrm>
          <a:off x="2250076" y="6770738"/>
          <a:ext cx="13944606" cy="910037"/>
        </p:xfrm>
        <a:graphic>
          <a:graphicData uri="http://schemas.openxmlformats.org/drawingml/2006/table">
            <a:tbl>
              <a:tblPr>
                <a:tableStyleId>{5C22544A-7EE6-4342-B048-85BDC9FD1C3A}</a:tableStyleId>
              </a:tblPr>
              <a:tblGrid>
                <a:gridCol w="536331">
                  <a:extLst>
                    <a:ext uri="{9D8B030D-6E8A-4147-A177-3AD203B41FA5}">
                      <a16:colId xmlns:a16="http://schemas.microsoft.com/office/drawing/2014/main" val="3617347953"/>
                    </a:ext>
                  </a:extLst>
                </a:gridCol>
                <a:gridCol w="536331">
                  <a:extLst>
                    <a:ext uri="{9D8B030D-6E8A-4147-A177-3AD203B41FA5}">
                      <a16:colId xmlns:a16="http://schemas.microsoft.com/office/drawing/2014/main" val="2433315186"/>
                    </a:ext>
                  </a:extLst>
                </a:gridCol>
                <a:gridCol w="536331">
                  <a:extLst>
                    <a:ext uri="{9D8B030D-6E8A-4147-A177-3AD203B41FA5}">
                      <a16:colId xmlns:a16="http://schemas.microsoft.com/office/drawing/2014/main" val="1445768109"/>
                    </a:ext>
                  </a:extLst>
                </a:gridCol>
                <a:gridCol w="536331">
                  <a:extLst>
                    <a:ext uri="{9D8B030D-6E8A-4147-A177-3AD203B41FA5}">
                      <a16:colId xmlns:a16="http://schemas.microsoft.com/office/drawing/2014/main" val="3894541629"/>
                    </a:ext>
                  </a:extLst>
                </a:gridCol>
                <a:gridCol w="536331">
                  <a:extLst>
                    <a:ext uri="{9D8B030D-6E8A-4147-A177-3AD203B41FA5}">
                      <a16:colId xmlns:a16="http://schemas.microsoft.com/office/drawing/2014/main" val="1167266541"/>
                    </a:ext>
                  </a:extLst>
                </a:gridCol>
                <a:gridCol w="536331">
                  <a:extLst>
                    <a:ext uri="{9D8B030D-6E8A-4147-A177-3AD203B41FA5}">
                      <a16:colId xmlns:a16="http://schemas.microsoft.com/office/drawing/2014/main" val="396481877"/>
                    </a:ext>
                  </a:extLst>
                </a:gridCol>
                <a:gridCol w="536331">
                  <a:extLst>
                    <a:ext uri="{9D8B030D-6E8A-4147-A177-3AD203B41FA5}">
                      <a16:colId xmlns:a16="http://schemas.microsoft.com/office/drawing/2014/main" val="2298240415"/>
                    </a:ext>
                  </a:extLst>
                </a:gridCol>
                <a:gridCol w="536331">
                  <a:extLst>
                    <a:ext uri="{9D8B030D-6E8A-4147-A177-3AD203B41FA5}">
                      <a16:colId xmlns:a16="http://schemas.microsoft.com/office/drawing/2014/main" val="3336915483"/>
                    </a:ext>
                  </a:extLst>
                </a:gridCol>
                <a:gridCol w="536331">
                  <a:extLst>
                    <a:ext uri="{9D8B030D-6E8A-4147-A177-3AD203B41FA5}">
                      <a16:colId xmlns:a16="http://schemas.microsoft.com/office/drawing/2014/main" val="1186280334"/>
                    </a:ext>
                  </a:extLst>
                </a:gridCol>
                <a:gridCol w="536331">
                  <a:extLst>
                    <a:ext uri="{9D8B030D-6E8A-4147-A177-3AD203B41FA5}">
                      <a16:colId xmlns:a16="http://schemas.microsoft.com/office/drawing/2014/main" val="3726283953"/>
                    </a:ext>
                  </a:extLst>
                </a:gridCol>
                <a:gridCol w="536331">
                  <a:extLst>
                    <a:ext uri="{9D8B030D-6E8A-4147-A177-3AD203B41FA5}">
                      <a16:colId xmlns:a16="http://schemas.microsoft.com/office/drawing/2014/main" val="3775937158"/>
                    </a:ext>
                  </a:extLst>
                </a:gridCol>
                <a:gridCol w="536331">
                  <a:extLst>
                    <a:ext uri="{9D8B030D-6E8A-4147-A177-3AD203B41FA5}">
                      <a16:colId xmlns:a16="http://schemas.microsoft.com/office/drawing/2014/main" val="3348353761"/>
                    </a:ext>
                  </a:extLst>
                </a:gridCol>
                <a:gridCol w="536331">
                  <a:extLst>
                    <a:ext uri="{9D8B030D-6E8A-4147-A177-3AD203B41FA5}">
                      <a16:colId xmlns:a16="http://schemas.microsoft.com/office/drawing/2014/main" val="1901432007"/>
                    </a:ext>
                  </a:extLst>
                </a:gridCol>
                <a:gridCol w="536331">
                  <a:extLst>
                    <a:ext uri="{9D8B030D-6E8A-4147-A177-3AD203B41FA5}">
                      <a16:colId xmlns:a16="http://schemas.microsoft.com/office/drawing/2014/main" val="3668860061"/>
                    </a:ext>
                  </a:extLst>
                </a:gridCol>
                <a:gridCol w="536331">
                  <a:extLst>
                    <a:ext uri="{9D8B030D-6E8A-4147-A177-3AD203B41FA5}">
                      <a16:colId xmlns:a16="http://schemas.microsoft.com/office/drawing/2014/main" val="4270055345"/>
                    </a:ext>
                  </a:extLst>
                </a:gridCol>
                <a:gridCol w="536331">
                  <a:extLst>
                    <a:ext uri="{9D8B030D-6E8A-4147-A177-3AD203B41FA5}">
                      <a16:colId xmlns:a16="http://schemas.microsoft.com/office/drawing/2014/main" val="63691896"/>
                    </a:ext>
                  </a:extLst>
                </a:gridCol>
                <a:gridCol w="536331">
                  <a:extLst>
                    <a:ext uri="{9D8B030D-6E8A-4147-A177-3AD203B41FA5}">
                      <a16:colId xmlns:a16="http://schemas.microsoft.com/office/drawing/2014/main" val="3700918975"/>
                    </a:ext>
                  </a:extLst>
                </a:gridCol>
                <a:gridCol w="536331">
                  <a:extLst>
                    <a:ext uri="{9D8B030D-6E8A-4147-A177-3AD203B41FA5}">
                      <a16:colId xmlns:a16="http://schemas.microsoft.com/office/drawing/2014/main" val="1034425603"/>
                    </a:ext>
                  </a:extLst>
                </a:gridCol>
                <a:gridCol w="536331">
                  <a:extLst>
                    <a:ext uri="{9D8B030D-6E8A-4147-A177-3AD203B41FA5}">
                      <a16:colId xmlns:a16="http://schemas.microsoft.com/office/drawing/2014/main" val="2531798476"/>
                    </a:ext>
                  </a:extLst>
                </a:gridCol>
                <a:gridCol w="536331">
                  <a:extLst>
                    <a:ext uri="{9D8B030D-6E8A-4147-A177-3AD203B41FA5}">
                      <a16:colId xmlns:a16="http://schemas.microsoft.com/office/drawing/2014/main" val="2539954453"/>
                    </a:ext>
                  </a:extLst>
                </a:gridCol>
                <a:gridCol w="536331">
                  <a:extLst>
                    <a:ext uri="{9D8B030D-6E8A-4147-A177-3AD203B41FA5}">
                      <a16:colId xmlns:a16="http://schemas.microsoft.com/office/drawing/2014/main" val="3014135067"/>
                    </a:ext>
                  </a:extLst>
                </a:gridCol>
                <a:gridCol w="536331">
                  <a:extLst>
                    <a:ext uri="{9D8B030D-6E8A-4147-A177-3AD203B41FA5}">
                      <a16:colId xmlns:a16="http://schemas.microsoft.com/office/drawing/2014/main" val="3343153538"/>
                    </a:ext>
                  </a:extLst>
                </a:gridCol>
                <a:gridCol w="536331">
                  <a:extLst>
                    <a:ext uri="{9D8B030D-6E8A-4147-A177-3AD203B41FA5}">
                      <a16:colId xmlns:a16="http://schemas.microsoft.com/office/drawing/2014/main" val="840500285"/>
                    </a:ext>
                  </a:extLst>
                </a:gridCol>
                <a:gridCol w="536331">
                  <a:extLst>
                    <a:ext uri="{9D8B030D-6E8A-4147-A177-3AD203B41FA5}">
                      <a16:colId xmlns:a16="http://schemas.microsoft.com/office/drawing/2014/main" val="3034276405"/>
                    </a:ext>
                  </a:extLst>
                </a:gridCol>
                <a:gridCol w="536331">
                  <a:extLst>
                    <a:ext uri="{9D8B030D-6E8A-4147-A177-3AD203B41FA5}">
                      <a16:colId xmlns:a16="http://schemas.microsoft.com/office/drawing/2014/main" val="3018358153"/>
                    </a:ext>
                  </a:extLst>
                </a:gridCol>
                <a:gridCol w="536331">
                  <a:extLst>
                    <a:ext uri="{9D8B030D-6E8A-4147-A177-3AD203B41FA5}">
                      <a16:colId xmlns:a16="http://schemas.microsoft.com/office/drawing/2014/main" val="2749254510"/>
                    </a:ext>
                  </a:extLst>
                </a:gridCol>
              </a:tblGrid>
              <a:tr h="910037">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D</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E</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F</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G</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H</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I</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J</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K</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L</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M</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N</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O</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P</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Q</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R</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S</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T</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U</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V</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W</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X</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Y</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Z</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A</a:t>
                      </a:r>
                    </a:p>
                  </a:txBody>
                  <a:tcPr marL="68580" marR="68580" marT="0" marB="0"/>
                </a:tc>
                <a:tc>
                  <a:txBody>
                    <a:bodyPr/>
                    <a:lstStyle/>
                    <a:p>
                      <a:pPr marL="0" marR="0" indent="0" algn="just">
                        <a:lnSpc>
                          <a:spcPct val="150000"/>
                        </a:lnSpc>
                        <a:spcBef>
                          <a:spcPts val="0"/>
                        </a:spcBef>
                        <a:spcAft>
                          <a:spcPts val="600"/>
                        </a:spcAft>
                      </a:pPr>
                      <a:r>
                        <a:rPr lang="en-US" sz="3600">
                          <a:effectLst/>
                          <a:latin typeface="Roboto" panose="020B0604020202020204" charset="0"/>
                          <a:ea typeface="Roboto" panose="020B0604020202020204" charset="0"/>
                          <a:cs typeface="Roboto" panose="020B0604020202020204" charset="0"/>
                        </a:rPr>
                        <a:t>B</a:t>
                      </a:r>
                    </a:p>
                  </a:txBody>
                  <a:tcPr marL="68580" marR="68580" marT="0" marB="0"/>
                </a:tc>
                <a:tc>
                  <a:txBody>
                    <a:bodyPr/>
                    <a:lstStyle/>
                    <a:p>
                      <a:pPr marL="0" marR="0" indent="0" algn="just">
                        <a:lnSpc>
                          <a:spcPct val="150000"/>
                        </a:lnSpc>
                        <a:spcBef>
                          <a:spcPts val="0"/>
                        </a:spcBef>
                        <a:spcAft>
                          <a:spcPts val="600"/>
                        </a:spcAft>
                      </a:pPr>
                      <a:r>
                        <a:rPr lang="en-US" sz="3600" dirty="0">
                          <a:effectLst/>
                          <a:latin typeface="Roboto" panose="020B0604020202020204" charset="0"/>
                          <a:ea typeface="Roboto" panose="020B0604020202020204" charset="0"/>
                          <a:cs typeface="Roboto" panose="020B0604020202020204" charset="0"/>
                        </a:rPr>
                        <a:t>C</a:t>
                      </a:r>
                    </a:p>
                  </a:txBody>
                  <a:tcPr marL="68580" marR="68580" marT="0" marB="0"/>
                </a:tc>
                <a:extLst>
                  <a:ext uri="{0D108BD9-81ED-4DB2-BD59-A6C34878D82A}">
                    <a16:rowId xmlns:a16="http://schemas.microsoft.com/office/drawing/2014/main" val="3765644700"/>
                  </a:ext>
                </a:extLst>
              </a:tr>
            </a:tbl>
          </a:graphicData>
        </a:graphic>
      </p:graphicFrame>
    </p:spTree>
    <p:extLst>
      <p:ext uri="{BB962C8B-B14F-4D97-AF65-F5344CB8AC3E}">
        <p14:creationId xmlns:p14="http://schemas.microsoft.com/office/powerpoint/2010/main" val="97032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710</Words>
  <Application>Microsoft Office PowerPoint</Application>
  <PresentationFormat>Custom</PresentationFormat>
  <Paragraphs>169</Paragraphs>
  <Slides>19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RobotoCondensed</vt:lpstr>
      <vt:lpstr>Arial</vt:lpstr>
      <vt:lpstr>-apple-system</vt:lpstr>
      <vt:lpstr>Paytone One Bold</vt:lpstr>
      <vt:lpstr>Paytone One</vt:lpstr>
      <vt:lpstr>Quicksand Bold</vt:lpstr>
      <vt:lpstr>Calibri</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Aesthetic Group Project Presentation</dc:title>
  <cp:lastModifiedBy>ASUS</cp:lastModifiedBy>
  <cp:revision>49</cp:revision>
  <dcterms:created xsi:type="dcterms:W3CDTF">2006-08-16T00:00:00Z</dcterms:created>
  <dcterms:modified xsi:type="dcterms:W3CDTF">2023-11-19T12:32:30Z</dcterms:modified>
  <dc:identifier>DAFx_36-ixM</dc:identifier>
</cp:coreProperties>
</file>